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337" r:id="rId7"/>
    <p:sldId id="310" r:id="rId8"/>
    <p:sldId id="311" r:id="rId9"/>
    <p:sldId id="312" r:id="rId10"/>
    <p:sldId id="265" r:id="rId11"/>
    <p:sldId id="268" r:id="rId12"/>
    <p:sldId id="319" r:id="rId13"/>
    <p:sldId id="318" r:id="rId14"/>
    <p:sldId id="266" r:id="rId15"/>
    <p:sldId id="272" r:id="rId16"/>
    <p:sldId id="314" r:id="rId17"/>
    <p:sldId id="335" r:id="rId18"/>
    <p:sldId id="336" r:id="rId19"/>
    <p:sldId id="338" r:id="rId20"/>
    <p:sldId id="395" r:id="rId21"/>
    <p:sldId id="394" r:id="rId22"/>
    <p:sldId id="396" r:id="rId23"/>
    <p:sldId id="285" r:id="rId24"/>
    <p:sldId id="290" r:id="rId25"/>
    <p:sldId id="370" r:id="rId26"/>
    <p:sldId id="371" r:id="rId27"/>
    <p:sldId id="303" r:id="rId28"/>
    <p:sldId id="304" r:id="rId29"/>
    <p:sldId id="305" r:id="rId30"/>
    <p:sldId id="306" r:id="rId31"/>
    <p:sldId id="393" r:id="rId32"/>
    <p:sldId id="307" r:id="rId33"/>
    <p:sldId id="302" r:id="rId34"/>
    <p:sldId id="308" r:id="rId35"/>
    <p:sldId id="291" r:id="rId36"/>
  </p:sldIdLst>
  <p:sldSz cx="9144000" cy="5143500" type="screen16x9"/>
  <p:notesSz cx="6858000" cy="9144000"/>
  <p:embeddedFontLst>
    <p:embeddedFont>
      <p:font typeface="微软雅黑" panose="020B0503020204020204" pitchFamily="34" charset="-122"/>
      <p:regular r:id="rId41"/>
    </p:embeddedFont>
    <p:embeddedFont>
      <p:font typeface="华文细黑" panose="02010600040101010101" pitchFamily="2" charset="-122"/>
      <p:regular r:id="rId42"/>
    </p:embeddedFont>
    <p:embeddedFont>
      <p:font typeface="Calibri" panose="020F0502020204030204" charset="0"/>
      <p:regular r:id="rId43"/>
      <p:bold r:id="rId44"/>
      <p:italic r:id="rId45"/>
      <p:boldItalic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090D8"/>
    <a:srgbClr val="483018"/>
    <a:srgbClr val="C0A878"/>
    <a:srgbClr val="F3DEB8"/>
    <a:srgbClr val="0A9B06"/>
    <a:srgbClr val="E8EFC1"/>
    <a:srgbClr val="307800"/>
    <a:srgbClr val="1E4C7E"/>
    <a:srgbClr val="EAEAEA"/>
    <a:srgbClr val="BA34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872" autoAdjust="0"/>
  </p:normalViewPr>
  <p:slideViewPr>
    <p:cSldViewPr>
      <p:cViewPr varScale="1">
        <p:scale>
          <a:sx n="70" d="100"/>
          <a:sy n="70" d="100"/>
        </p:scale>
        <p:origin x="1173" y="3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commentAuthors" Target="commentAuthors.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AD63C5-CED3-4198-ADFC-235C7510EC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9D69F8-84B8-4848-85BA-EA3E20CCD79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而相比于阿里云的云数据库</a:t>
            </a:r>
            <a:r>
              <a:rPr lang="en-US" altLang="zh-CN" dirty="0"/>
              <a:t>RDS</a:t>
            </a:r>
            <a:r>
              <a:rPr lang="zh-CN" altLang="en-US" dirty="0"/>
              <a:t>，</a:t>
            </a:r>
            <a:r>
              <a:rPr lang="zh-CN" altLang="en-US" sz="1200" dirty="0">
                <a:solidFill>
                  <a:schemeClr val="bg2">
                    <a:lumMod val="50000"/>
                  </a:schemeClr>
                </a:solidFill>
                <a:sym typeface="+mn-ea"/>
              </a:rPr>
              <a:t>低成本，高性能，轻量运维，即买即用，随意变配</a:t>
            </a:r>
            <a:endParaRPr lang="en-US" altLang="zh-CN" sz="1200" dirty="0">
              <a:solidFill>
                <a:schemeClr val="bg2">
                  <a:lumMod val="50000"/>
                </a:schemeClr>
              </a:solidFill>
              <a:sym typeface="+mn-ea"/>
            </a:endParaRPr>
          </a:p>
          <a:p>
            <a:r>
              <a:rPr lang="zh-CN" altLang="en-US" dirty="0"/>
              <a:t>云数据库的一个很大的优势是弹性扩展，意味着可以按需进行扩展，比如说</a:t>
            </a:r>
            <a:br>
              <a:rPr lang="zh-CN" altLang="en-US" dirty="0"/>
            </a:br>
            <a:r>
              <a:rPr lang="en-US" altLang="zh-CN" dirty="0"/>
              <a:t>1. </a:t>
            </a:r>
            <a:r>
              <a:rPr lang="zh-CN" altLang="en-US" dirty="0"/>
              <a:t>业务增长：随着业务增长动态扩容数据库</a:t>
            </a:r>
            <a:br>
              <a:rPr lang="zh-CN" altLang="en-US" dirty="0"/>
            </a:br>
            <a:r>
              <a:rPr lang="en-US" altLang="zh-CN" dirty="0"/>
              <a:t>2. </a:t>
            </a:r>
            <a:r>
              <a:rPr lang="zh-CN" altLang="en-US" dirty="0"/>
              <a:t>业务高峰：比如今晚的</a:t>
            </a:r>
            <a:r>
              <a:rPr lang="en-US" altLang="zh-CN" dirty="0"/>
              <a:t>618</a:t>
            </a:r>
            <a:r>
              <a:rPr lang="zh-CN" altLang="en-US" dirty="0"/>
              <a:t>大促临时提升服务器规格，在业务低峰期再进行服务器规格降级</a:t>
            </a:r>
            <a:br>
              <a:rPr lang="zh-CN" altLang="en-US" dirty="0"/>
            </a:br>
            <a:r>
              <a:rPr lang="en-US" altLang="zh-CN" dirty="0"/>
              <a:t>3. </a:t>
            </a:r>
            <a:r>
              <a:rPr lang="zh-CN" altLang="en-US" dirty="0"/>
              <a:t>临时使用：比如申请一台服务器进行测试，这个过程使用云数据库不但避免了麻烦的数据库安装部署成本，还能在测试完成后关闭服务器以节约成本</a:t>
            </a:r>
            <a:endParaRPr lang="zh-CN" altLang="en-US" dirty="0"/>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接下来，我们将数据传输对云数据库</a:t>
            </a:r>
            <a:r>
              <a:rPr lang="en-US" altLang="zh-CN" dirty="0"/>
              <a:t>RDS</a:t>
            </a:r>
            <a:r>
              <a:rPr lang="zh-CN" altLang="en-US" dirty="0"/>
              <a:t>与自建传统数据库进行简单的性能对比：</a:t>
            </a:r>
            <a:endParaRPr lang="en-US" altLang="zh-CN" dirty="0"/>
          </a:p>
          <a:p>
            <a:r>
              <a:rPr lang="zh-CN" altLang="en-US" dirty="0"/>
              <a:t> </a:t>
            </a:r>
            <a:r>
              <a:rPr lang="en-US" altLang="zh-CN" dirty="0"/>
              <a:t>1. </a:t>
            </a:r>
            <a:r>
              <a:rPr lang="zh-CN" altLang="en-US" dirty="0"/>
              <a:t>服务可用性和数据可靠性：  在这两方面方面，云数据库</a:t>
            </a:r>
            <a:r>
              <a:rPr lang="en-US" altLang="zh-CN" dirty="0"/>
              <a:t>RDS</a:t>
            </a:r>
            <a:r>
              <a:rPr lang="zh-CN" altLang="en-US" dirty="0"/>
              <a:t>是</a:t>
            </a:r>
            <a:r>
              <a:rPr lang="en-US" altLang="zh-CN" dirty="0"/>
              <a:t>99.95%</a:t>
            </a:r>
            <a:r>
              <a:rPr lang="zh-CN" altLang="en-US" dirty="0"/>
              <a:t>可用可靠的；而在自购服务器搭建的传统数据库服务中，需自行保障</a:t>
            </a:r>
            <a:r>
              <a:rPr lang="en-US" altLang="zh-CN" dirty="0"/>
              <a:t>, </a:t>
            </a:r>
            <a:r>
              <a:rPr lang="zh-CN" altLang="en-US" dirty="0"/>
              <a:t>自行搭建主从复制，自建</a:t>
            </a:r>
            <a:r>
              <a:rPr lang="en-US" altLang="zh-CN" dirty="0"/>
              <a:t>RAID</a:t>
            </a:r>
            <a:r>
              <a:rPr lang="zh-CN" altLang="en-US" dirty="0"/>
              <a:t>等。</a:t>
            </a:r>
            <a:endParaRPr lang="en-US" altLang="zh-CN" dirty="0"/>
          </a:p>
          <a:p>
            <a:r>
              <a:rPr lang="en-US" altLang="zh-CN" dirty="0"/>
              <a:t>3. </a:t>
            </a:r>
            <a:r>
              <a:rPr lang="zh-CN" altLang="en-US" dirty="0"/>
              <a:t>系统安全性：  阿里云提供的云数据库</a:t>
            </a:r>
            <a:r>
              <a:rPr lang="en-US" altLang="zh-CN" dirty="0"/>
              <a:t>RDS</a:t>
            </a:r>
            <a:r>
              <a:rPr lang="zh-CN" altLang="en-US" dirty="0"/>
              <a:t>可防</a:t>
            </a:r>
            <a:r>
              <a:rPr lang="en-US" altLang="zh-CN" dirty="0"/>
              <a:t>DDoS</a:t>
            </a:r>
            <a:r>
              <a:rPr lang="zh-CN" altLang="en-US" dirty="0"/>
              <a:t>攻击（</a:t>
            </a:r>
            <a:r>
              <a:rPr lang="zh-CN" altLang="en-US" b="0" i="0" dirty="0">
                <a:solidFill>
                  <a:srgbClr val="121212"/>
                </a:solidFill>
                <a:effectLst/>
                <a:latin typeface="-apple-system"/>
              </a:rPr>
              <a:t>对目标网站在较短的时间内发起大量请求，大规模消耗目标网站的主机资源，让它无法正常服务</a:t>
            </a:r>
            <a:r>
              <a:rPr lang="zh-CN" altLang="en-US" dirty="0"/>
              <a:t>），流量清洗，能及时有效地修复各种数据库安全漏洞；而在自购服务器搭建的传统数据库，则需自行部署，价格高昂，同时也需自行修复数据库安全漏洞。</a:t>
            </a:r>
            <a:endParaRPr lang="en-US" altLang="zh-CN" dirty="0"/>
          </a:p>
          <a:p>
            <a:endParaRPr lang="en-US" altLang="zh-CN" dirty="0"/>
          </a:p>
          <a:p>
            <a:r>
              <a:rPr lang="zh-CN" altLang="en-US" dirty="0"/>
              <a:t> </a:t>
            </a:r>
            <a:r>
              <a:rPr lang="en-US" altLang="zh-CN" dirty="0"/>
              <a:t>4. </a:t>
            </a:r>
            <a:r>
              <a:rPr lang="zh-CN" altLang="en-US" dirty="0"/>
              <a:t>数据库备份：  云数据库</a:t>
            </a:r>
            <a:r>
              <a:rPr lang="en-US" altLang="zh-CN" dirty="0"/>
              <a:t>RDS</a:t>
            </a:r>
            <a:r>
              <a:rPr lang="zh-CN" altLang="en-US" dirty="0"/>
              <a:t>可自动为数据库进行备份，而自购服务器搭建的传统数据库需自行实现，同时需要寻找备份存放空间以及定期验证备份是否可恢复。 </a:t>
            </a:r>
            <a:endParaRPr lang="en-US" altLang="zh-CN" dirty="0"/>
          </a:p>
          <a:p>
            <a:r>
              <a:rPr lang="en-US" altLang="zh-CN" dirty="0"/>
              <a:t>5. </a:t>
            </a:r>
            <a:r>
              <a:rPr lang="zh-CN" altLang="en-US" dirty="0"/>
              <a:t>软硬件投入 阿里云提供的云数据库</a:t>
            </a:r>
            <a:r>
              <a:rPr lang="en-US" altLang="zh-CN" dirty="0"/>
              <a:t>RDS</a:t>
            </a:r>
            <a:r>
              <a:rPr lang="zh-CN" altLang="en-US" dirty="0"/>
              <a:t>无软硬件投入，并按需付费（使用时长，实例规格）；而自购服务器搭建的传统数据库服务器成本相对较高，对于</a:t>
            </a:r>
            <a:r>
              <a:rPr lang="en-US" altLang="zh-CN" dirty="0"/>
              <a:t>SQL Server</a:t>
            </a:r>
            <a:r>
              <a:rPr lang="zh-CN" altLang="en-US" dirty="0"/>
              <a:t>需支付许可证费用。</a:t>
            </a:r>
            <a:endParaRPr lang="en-US" altLang="zh-CN" dirty="0"/>
          </a:p>
          <a:p>
            <a:r>
              <a:rPr lang="en-US" altLang="zh-CN" dirty="0"/>
              <a:t>6. </a:t>
            </a:r>
            <a:r>
              <a:rPr lang="zh-CN" altLang="en-US" dirty="0"/>
              <a:t>系统托管  阿里云提供的云数据库</a:t>
            </a:r>
            <a:r>
              <a:rPr lang="en-US" altLang="zh-CN" dirty="0"/>
              <a:t>RDS</a:t>
            </a:r>
            <a:r>
              <a:rPr lang="zh-CN" altLang="en-US" dirty="0"/>
              <a:t>无需托管费用，而自购服务器搭建的传统数据库每台</a:t>
            </a:r>
            <a:r>
              <a:rPr lang="en-US" altLang="zh-CN" dirty="0"/>
              <a:t>2U</a:t>
            </a:r>
            <a:r>
              <a:rPr lang="zh-CN" altLang="en-US" dirty="0"/>
              <a:t>服务器每年超过</a:t>
            </a:r>
            <a:r>
              <a:rPr lang="en-US" altLang="zh-CN" dirty="0"/>
              <a:t>5000</a:t>
            </a:r>
            <a:r>
              <a:rPr lang="zh-CN" altLang="en-US" dirty="0"/>
              <a:t>元（如果需要主从，两台服务器需超过</a:t>
            </a:r>
            <a:r>
              <a:rPr lang="en-US" altLang="zh-CN" dirty="0"/>
              <a:t>10000</a:t>
            </a:r>
            <a:r>
              <a:rPr lang="zh-CN" altLang="en-US" dirty="0"/>
              <a:t>元</a:t>
            </a:r>
            <a:r>
              <a:rPr lang="en-US" altLang="zh-CN" dirty="0"/>
              <a:t>/</a:t>
            </a:r>
            <a:r>
              <a:rPr lang="zh-CN" altLang="en-US" dirty="0"/>
              <a:t>年）。</a:t>
            </a:r>
            <a:endParaRPr lang="en-US" altLang="zh-CN" dirty="0"/>
          </a:p>
          <a:p>
            <a:r>
              <a:rPr lang="en-US" altLang="zh-CN" dirty="0"/>
              <a:t>7.</a:t>
            </a:r>
            <a:r>
              <a:rPr lang="zh-CN" altLang="en-US" dirty="0"/>
              <a:t>维护成本 阿里云提供的云数据库</a:t>
            </a:r>
            <a:r>
              <a:rPr lang="en-US" altLang="zh-CN" dirty="0"/>
              <a:t>RDS</a:t>
            </a:r>
            <a:r>
              <a:rPr lang="zh-CN" altLang="en-US" dirty="0"/>
              <a:t>无需运维，而自购服务器搭建的传统数据库需招聘专职</a:t>
            </a:r>
            <a:r>
              <a:rPr lang="en-US" altLang="zh-CN" dirty="0"/>
              <a:t>DBA</a:t>
            </a:r>
            <a:r>
              <a:rPr lang="zh-CN" altLang="en-US" dirty="0"/>
              <a:t>（数据库管理员）来维护，花费大量人力成本。</a:t>
            </a:r>
            <a:endParaRPr lang="en-US" altLang="zh-CN" dirty="0"/>
          </a:p>
          <a:p>
            <a:r>
              <a:rPr lang="en-US" altLang="zh-CN" dirty="0"/>
              <a:t>8.  </a:t>
            </a:r>
            <a:r>
              <a:rPr lang="zh-CN" altLang="en-US" dirty="0"/>
              <a:t>部署扩容 阿里云提供的云数据库</a:t>
            </a:r>
            <a:r>
              <a:rPr lang="en-US" altLang="zh-CN" dirty="0"/>
              <a:t>RDS</a:t>
            </a:r>
            <a:r>
              <a:rPr lang="zh-CN" altLang="en-US" dirty="0"/>
              <a:t>即时开通，快速部署，弹性扩容，按需开通，而自购服务器搭建的传统数据库需硬件采购、机房托管、部署机器等工作，周期较长。 </a:t>
            </a:r>
            <a:endParaRPr lang="en-US" altLang="zh-CN" dirty="0"/>
          </a:p>
          <a:p>
            <a:r>
              <a:rPr lang="en-US" altLang="zh-CN" dirty="0"/>
              <a:t>9. </a:t>
            </a:r>
            <a:r>
              <a:rPr lang="zh-CN" altLang="en-US" dirty="0"/>
              <a:t>资源利用率 阿里云提供的云数据库</a:t>
            </a:r>
            <a:r>
              <a:rPr lang="en-US" altLang="zh-CN" dirty="0"/>
              <a:t>RDS</a:t>
            </a:r>
            <a:r>
              <a:rPr lang="zh-CN" altLang="en-US" dirty="0"/>
              <a:t>按实际结算，</a:t>
            </a:r>
            <a:r>
              <a:rPr lang="en-US" altLang="zh-CN" dirty="0"/>
              <a:t>100%</a:t>
            </a:r>
            <a:r>
              <a:rPr lang="zh-CN" altLang="en-US" dirty="0"/>
              <a:t>利用率，而自购服务器搭建的传统数据库需考虑峰值，资源利用率很低。</a:t>
            </a:r>
            <a:endParaRPr lang="en-US" altLang="zh-CN" dirty="0"/>
          </a:p>
          <a:p>
            <a:r>
              <a:rPr lang="zh-CN" altLang="en-US" dirty="0"/>
              <a:t> 通过上述比较可以看出，阿里云提供的云数据库</a:t>
            </a:r>
            <a:r>
              <a:rPr lang="en-US" altLang="zh-CN" dirty="0"/>
              <a:t>RDS</a:t>
            </a:r>
            <a:r>
              <a:rPr lang="zh-CN" altLang="en-US" dirty="0"/>
              <a:t>产品是高性能、高安全、高可靠、便宜易用的数据库服务系统，并且可以有效地减轻用户的运维压力，为用户带来安全可靠的全新体验。 </a:t>
            </a:r>
            <a:endParaRPr lang="en-US" altLang="zh-CN" dirty="0"/>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虽然云数据库</a:t>
            </a:r>
            <a:r>
              <a:rPr lang="en-US" altLang="zh-CN" b="0" i="0" dirty="0">
                <a:solidFill>
                  <a:srgbClr val="4D4D4D"/>
                </a:solidFill>
                <a:effectLst/>
                <a:latin typeface="-apple-system"/>
              </a:rPr>
              <a:t>RDS</a:t>
            </a:r>
            <a:r>
              <a:rPr lang="zh-CN" altLang="en-US" b="0" i="0" dirty="0">
                <a:solidFill>
                  <a:srgbClr val="4D4D4D"/>
                </a:solidFill>
                <a:effectLst/>
                <a:latin typeface="-apple-system"/>
              </a:rPr>
              <a:t>提供高可用、高可靠、高安全、可扩展的托管数据库服务，性能等同于商业数据库，但是价格相比</a:t>
            </a:r>
            <a:r>
              <a:rPr lang="en-US" altLang="zh-CN" b="0" i="0" dirty="0">
                <a:solidFill>
                  <a:srgbClr val="4D4D4D"/>
                </a:solidFill>
                <a:effectLst/>
                <a:latin typeface="-apple-system"/>
              </a:rPr>
              <a:t>ECS</a:t>
            </a:r>
            <a:r>
              <a:rPr lang="zh-CN" altLang="en-US" b="0" i="0" dirty="0">
                <a:solidFill>
                  <a:srgbClr val="4D4D4D"/>
                </a:solidFill>
                <a:effectLst/>
                <a:latin typeface="-apple-system"/>
              </a:rPr>
              <a:t>（云服务器）自建数据库，仅需约</a:t>
            </a:r>
            <a:r>
              <a:rPr lang="en-US" altLang="zh-CN" b="0" i="0" dirty="0">
                <a:solidFill>
                  <a:srgbClr val="4D4D4D"/>
                </a:solidFill>
                <a:effectLst/>
                <a:latin typeface="-apple-system"/>
              </a:rPr>
              <a:t>1/3</a:t>
            </a:r>
            <a:r>
              <a:rPr lang="zh-CN" altLang="en-US" b="0" i="0" dirty="0">
                <a:solidFill>
                  <a:srgbClr val="4D4D4D"/>
                </a:solidFill>
                <a:effectLst/>
                <a:latin typeface="-apple-system"/>
              </a:rPr>
              <a:t>，相比自购服务器搭建数据库，仅需约</a:t>
            </a:r>
            <a:r>
              <a:rPr lang="en-US" altLang="zh-CN" b="0" i="0" dirty="0">
                <a:solidFill>
                  <a:srgbClr val="4D4D4D"/>
                </a:solidFill>
                <a:effectLst/>
                <a:latin typeface="-apple-system"/>
              </a:rPr>
              <a:t>1/10</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r>
              <a:rPr lang="zh-CN" altLang="en-US" b="0" i="0" dirty="0">
                <a:solidFill>
                  <a:srgbClr val="4D4D4D"/>
                </a:solidFill>
                <a:effectLst/>
                <a:latin typeface="-apple-system"/>
              </a:rPr>
              <a:t>根据硬件和备品配件，机房托管，宽带以及运维工程师的费用，总的加起来云数据库</a:t>
            </a:r>
            <a:r>
              <a:rPr lang="en-US" altLang="zh-CN" b="0" i="0" dirty="0">
                <a:solidFill>
                  <a:srgbClr val="4D4D4D"/>
                </a:solidFill>
                <a:effectLst/>
                <a:latin typeface="-apple-system"/>
              </a:rPr>
              <a:t>RDS</a:t>
            </a:r>
            <a:r>
              <a:rPr lang="zh-CN" altLang="en-US" b="0" i="0" dirty="0">
                <a:solidFill>
                  <a:srgbClr val="4D4D4D"/>
                </a:solidFill>
                <a:effectLst/>
                <a:latin typeface="-apple-system"/>
              </a:rPr>
              <a:t>一年是</a:t>
            </a:r>
            <a:r>
              <a:rPr lang="en-US" altLang="zh-CN" b="0" i="0" dirty="0">
                <a:solidFill>
                  <a:srgbClr val="4D4D4D"/>
                </a:solidFill>
                <a:effectLst/>
                <a:latin typeface="-apple-system"/>
              </a:rPr>
              <a:t>8</a:t>
            </a:r>
            <a:r>
              <a:rPr lang="zh-CN" altLang="en-US" b="0" i="0" dirty="0">
                <a:solidFill>
                  <a:srgbClr val="4D4D4D"/>
                </a:solidFill>
                <a:effectLst/>
                <a:latin typeface="-apple-system"/>
              </a:rPr>
              <a:t>千，</a:t>
            </a:r>
            <a:r>
              <a:rPr lang="en-US" altLang="zh-CN" b="0" i="0" dirty="0">
                <a:solidFill>
                  <a:srgbClr val="4D4D4D"/>
                </a:solidFill>
                <a:effectLst/>
                <a:latin typeface="-apple-system"/>
              </a:rPr>
              <a:t>ECS</a:t>
            </a:r>
            <a:r>
              <a:rPr lang="zh-CN" altLang="en-US" b="0" i="0" dirty="0">
                <a:solidFill>
                  <a:srgbClr val="4D4D4D"/>
                </a:solidFill>
                <a:effectLst/>
                <a:latin typeface="-apple-system"/>
              </a:rPr>
              <a:t>自建数据库需要</a:t>
            </a:r>
            <a:r>
              <a:rPr lang="en-US" altLang="zh-CN" b="0" i="0" dirty="0">
                <a:solidFill>
                  <a:srgbClr val="4D4D4D"/>
                </a:solidFill>
                <a:effectLst/>
                <a:latin typeface="-apple-system"/>
              </a:rPr>
              <a:t>2</a:t>
            </a:r>
            <a:r>
              <a:rPr lang="zh-CN" altLang="en-US" b="0" i="0" dirty="0">
                <a:solidFill>
                  <a:srgbClr val="4D4D4D"/>
                </a:solidFill>
                <a:effectLst/>
                <a:latin typeface="-apple-system"/>
              </a:rPr>
              <a:t>万</a:t>
            </a:r>
            <a:r>
              <a:rPr lang="en-US" altLang="zh-CN" b="0" i="0" dirty="0">
                <a:solidFill>
                  <a:srgbClr val="4D4D4D"/>
                </a:solidFill>
                <a:effectLst/>
                <a:latin typeface="-apple-system"/>
              </a:rPr>
              <a:t>4</a:t>
            </a:r>
            <a:r>
              <a:rPr lang="zh-CN" altLang="en-US" b="0" i="0" dirty="0">
                <a:solidFill>
                  <a:srgbClr val="4D4D4D"/>
                </a:solidFill>
                <a:effectLst/>
                <a:latin typeface="-apple-system"/>
              </a:rPr>
              <a:t>左右，自购服务器搭建的数据库则需要</a:t>
            </a:r>
            <a:r>
              <a:rPr lang="en-US" altLang="zh-CN" b="0" i="0" dirty="0">
                <a:solidFill>
                  <a:srgbClr val="4D4D4D"/>
                </a:solidFill>
                <a:effectLst/>
                <a:latin typeface="-apple-system"/>
              </a:rPr>
              <a:t>3</a:t>
            </a:r>
            <a:r>
              <a:rPr lang="zh-CN" altLang="en-US" b="0" i="0" dirty="0">
                <a:solidFill>
                  <a:srgbClr val="4D4D4D"/>
                </a:solidFill>
                <a:effectLst/>
                <a:latin typeface="-apple-system"/>
              </a:rPr>
              <a:t>万</a:t>
            </a:r>
            <a:r>
              <a:rPr lang="en-US" altLang="zh-CN" b="0" i="0" dirty="0">
                <a:solidFill>
                  <a:srgbClr val="4D4D4D"/>
                </a:solidFill>
                <a:effectLst/>
                <a:latin typeface="-apple-system"/>
              </a:rPr>
              <a:t>4</a:t>
            </a:r>
            <a:r>
              <a:rPr lang="zh-CN" altLang="en-US" b="0" i="0" dirty="0">
                <a:solidFill>
                  <a:srgbClr val="4D4D4D"/>
                </a:solidFill>
                <a:effectLst/>
                <a:latin typeface="-apple-system"/>
              </a:rPr>
              <a:t>左右，所以由此可见，云数据库</a:t>
            </a:r>
            <a:r>
              <a:rPr lang="en-US" altLang="zh-CN" b="0" i="0" dirty="0">
                <a:solidFill>
                  <a:srgbClr val="4D4D4D"/>
                </a:solidFill>
                <a:effectLst/>
                <a:latin typeface="-apple-system"/>
              </a:rPr>
              <a:t>RDS</a:t>
            </a:r>
            <a:r>
              <a:rPr lang="zh-CN" altLang="en-US" b="0" i="0" dirty="0">
                <a:solidFill>
                  <a:srgbClr val="4D4D4D"/>
                </a:solidFill>
                <a:effectLst/>
                <a:latin typeface="-apple-system"/>
              </a:rPr>
              <a:t>的性价比是很高的</a:t>
            </a:r>
            <a:endParaRPr lang="zh-CN" altLang="en-US" dirty="0"/>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无论你是通过现在已经很成熟的传统的虚拟机切分型技术，还是通过google后来所使用的海量节点聚合型技术，他都是通过将海量的服务器资源通过网络进行整合，调度分配给用户，从而解决用户因为存储计算资源不足所带来的问题。</a:t>
            </a:r>
            <a:endParaRPr lang="zh-CN" altLang="en-US"/>
          </a:p>
          <a:p>
            <a:r>
              <a:rPr lang="zh-CN" altLang="en-US">
                <a:sym typeface="+mn-ea"/>
              </a:rPr>
              <a:t>如何存储如今互联网时代所产生的海量数据，如何有效的利用分析这些数据等等。</a:t>
            </a:r>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AliSQL是阿里云深度定制的独立MySQL分支，除了社区版的所有功能外，AliSQL提供了类似于MySQL企业版的诸多功能，如企业级备份恢复、线程池、并行查询等，并且AliSQL还提供兼容Oracle的能力，如sequence引擎等。RDS MySQL使用AliSQL内核，为用户提供了MySQL所有的功能，同时提供了企业级的安全、备份、恢复、监控、性能优化、只读实例等高级特性。</a:t>
            </a:r>
            <a:endParaRPr lang="zh-CN" altLang="en-US" dirty="0"/>
          </a:p>
          <a:p>
            <a:r>
              <a:rPr lang="zh-CN" altLang="en-US" dirty="0"/>
              <a:t>高速访问：RDS可以配合同一地域的云服务器ECS一起使用，通过内网通信，缩短应用响应时间，同时也节省了公网流量费用。</a:t>
            </a:r>
            <a:endParaRPr lang="zh-CN" altLang="en-US" dirty="0"/>
          </a:p>
          <a:p>
            <a:endParaRPr lang="zh-CN" altLang="en-US" dirty="0"/>
          </a:p>
          <a:p>
            <a:r>
              <a:rPr lang="zh-CN" altLang="en-US" dirty="0"/>
              <a:t>RDS默认提供备份功能，支持自动备份和手动备份。您可以设置自动备份的周期，还可以根据自身业务特点随时发起备份。更多信息请参见备份恢复。</a:t>
            </a:r>
            <a:endParaRPr lang="zh-CN" altLang="en-US" dirty="0"/>
          </a:p>
          <a:p>
            <a:r>
              <a:rPr lang="zh-CN" altLang="en-US" dirty="0"/>
              <a:t>RDS默认支持按备份集和指定时间点进行数据恢复。在大多数场景下，您可以将7天内任意一个时间点的数据恢复到RDS临时实例或克隆实例上，数据验证无误后即可将数据迁回RDS主实例，从而完成数据回溯。更多信息请参见备份恢复。</a:t>
            </a:r>
            <a:endParaRPr lang="zh-CN" altLang="en-US" dirty="0"/>
          </a:p>
          <a:p>
            <a:endParaRPr lang="zh-CN" altLang="en-US" dirty="0"/>
          </a:p>
          <a:p>
            <a:r>
              <a:rPr lang="zh-CN" altLang="en-US" dirty="0"/>
              <a:t>云数据库RDS提供高可用、高可靠、高安全、可扩展的托管数据库服务，性能等同于商业数据库，但是价格相比ECS自建数据库，仅需约1/3，相比自购服务器搭建数据库，仅需约1/10。</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自建数据库需要自建机房，采购设备，安装软件，而且还要不断投入运维管理，既费时又耗钱</a:t>
            </a:r>
            <a:endParaRPr lang="zh-CN" altLang="en-US" dirty="0"/>
          </a:p>
        </p:txBody>
      </p:sp>
      <p:sp>
        <p:nvSpPr>
          <p:cNvPr id="4" name="灯片编号占位符 3"/>
          <p:cNvSpPr>
            <a:spLocks noGrp="1"/>
          </p:cNvSpPr>
          <p:nvPr>
            <p:ph type="sldNum" sz="quarter" idx="10"/>
          </p:nvPr>
        </p:nvSpPr>
        <p:spPr/>
        <p:txBody>
          <a:bodyPr/>
          <a:lstStyle/>
          <a:p>
            <a:fld id="{159D69F8-84B8-4848-85BA-EA3E20CCD79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746BAEA-2E2F-43C1-8FC5-9FEE3A8DF4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DB5319-2DBA-4D9A-88B5-78BEDCD9319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746BAEA-2E2F-43C1-8FC5-9FEE3A8DF45C}"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2DB5319-2DBA-4D9A-88B5-78BEDCD9319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microsoft.com/office/2007/relationships/hdphoto" Target="../media/image26.wdp"/><Relationship Id="rId3" Type="http://schemas.openxmlformats.org/officeDocument/2006/relationships/image" Target="../media/image25.png"/><Relationship Id="rId2" Type="http://schemas.microsoft.com/office/2007/relationships/hdphoto" Target="../media/image24.wdp"/><Relationship Id="rId1" Type="http://schemas.openxmlformats.org/officeDocument/2006/relationships/image" Target="../media/image2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7"/>
          <p:cNvSpPr/>
          <p:nvPr/>
        </p:nvSpPr>
        <p:spPr bwMode="auto">
          <a:xfrm>
            <a:off x="3728553" y="960647"/>
            <a:ext cx="208450" cy="191723"/>
          </a:xfrm>
          <a:custGeom>
            <a:avLst/>
            <a:gdLst>
              <a:gd name="T0" fmla="*/ 162 w 162"/>
              <a:gd name="T1" fmla="*/ 0 h 149"/>
              <a:gd name="T2" fmla="*/ 0 w 162"/>
              <a:gd name="T3" fmla="*/ 149 h 149"/>
              <a:gd name="T4" fmla="*/ 162 w 162"/>
              <a:gd name="T5" fmla="*/ 149 h 149"/>
              <a:gd name="T6" fmla="*/ 162 w 162"/>
              <a:gd name="T7" fmla="*/ 0 h 149"/>
            </a:gdLst>
            <a:ahLst/>
            <a:cxnLst>
              <a:cxn ang="0">
                <a:pos x="T0" y="T1"/>
              </a:cxn>
              <a:cxn ang="0">
                <a:pos x="T2" y="T3"/>
              </a:cxn>
              <a:cxn ang="0">
                <a:pos x="T4" y="T5"/>
              </a:cxn>
              <a:cxn ang="0">
                <a:pos x="T6" y="T7"/>
              </a:cxn>
            </a:cxnLst>
            <a:rect l="0" t="0" r="r" b="b"/>
            <a:pathLst>
              <a:path w="162" h="149">
                <a:moveTo>
                  <a:pt x="162" y="0"/>
                </a:moveTo>
                <a:lnTo>
                  <a:pt x="0" y="149"/>
                </a:lnTo>
                <a:lnTo>
                  <a:pt x="162" y="149"/>
                </a:lnTo>
                <a:lnTo>
                  <a:pt x="162" y="0"/>
                </a:lnTo>
                <a:close/>
              </a:path>
            </a:pathLst>
          </a:custGeom>
          <a:solidFill>
            <a:schemeClr val="accent2">
              <a:lumMod val="75000"/>
            </a:schemeClr>
          </a:solidFill>
          <a:ln>
            <a:noFill/>
          </a:ln>
        </p:spPr>
        <p:txBody>
          <a:bodyPr vert="horz" wrap="square" lIns="68580" tIns="34290" rIns="68580" bIns="34290" numCol="1" anchor="t" anchorCtr="0" compatLnSpc="1"/>
          <a:lstStyle/>
          <a:p>
            <a:endParaRPr lang="zh-CN" altLang="en-US" sz="1350">
              <a:latin typeface="+mn-ea"/>
              <a:cs typeface="+mn-ea"/>
              <a:sym typeface="+mn-lt"/>
            </a:endParaRPr>
          </a:p>
        </p:txBody>
      </p:sp>
      <p:sp>
        <p:nvSpPr>
          <p:cNvPr id="10" name="Freeform 8"/>
          <p:cNvSpPr/>
          <p:nvPr/>
        </p:nvSpPr>
        <p:spPr bwMode="auto">
          <a:xfrm>
            <a:off x="5207001" y="960647"/>
            <a:ext cx="208450" cy="191723"/>
          </a:xfrm>
          <a:custGeom>
            <a:avLst/>
            <a:gdLst>
              <a:gd name="T0" fmla="*/ 0 w 162"/>
              <a:gd name="T1" fmla="*/ 0 h 149"/>
              <a:gd name="T2" fmla="*/ 162 w 162"/>
              <a:gd name="T3" fmla="*/ 149 h 149"/>
              <a:gd name="T4" fmla="*/ 0 w 162"/>
              <a:gd name="T5" fmla="*/ 149 h 149"/>
              <a:gd name="T6" fmla="*/ 0 w 162"/>
              <a:gd name="T7" fmla="*/ 0 h 149"/>
            </a:gdLst>
            <a:ahLst/>
            <a:cxnLst>
              <a:cxn ang="0">
                <a:pos x="T0" y="T1"/>
              </a:cxn>
              <a:cxn ang="0">
                <a:pos x="T2" y="T3"/>
              </a:cxn>
              <a:cxn ang="0">
                <a:pos x="T4" y="T5"/>
              </a:cxn>
              <a:cxn ang="0">
                <a:pos x="T6" y="T7"/>
              </a:cxn>
            </a:cxnLst>
            <a:rect l="0" t="0" r="r" b="b"/>
            <a:pathLst>
              <a:path w="162" h="149">
                <a:moveTo>
                  <a:pt x="0" y="0"/>
                </a:moveTo>
                <a:lnTo>
                  <a:pt x="162" y="149"/>
                </a:lnTo>
                <a:lnTo>
                  <a:pt x="0" y="149"/>
                </a:lnTo>
                <a:lnTo>
                  <a:pt x="0" y="0"/>
                </a:lnTo>
                <a:close/>
              </a:path>
            </a:pathLst>
          </a:custGeom>
          <a:solidFill>
            <a:schemeClr val="accent2">
              <a:lumMod val="75000"/>
            </a:schemeClr>
          </a:solidFill>
          <a:ln>
            <a:noFill/>
          </a:ln>
        </p:spPr>
        <p:txBody>
          <a:bodyPr vert="horz" wrap="square" lIns="68580" tIns="34290" rIns="68580" bIns="34290" numCol="1" anchor="t" anchorCtr="0" compatLnSpc="1"/>
          <a:lstStyle/>
          <a:p>
            <a:endParaRPr lang="zh-CN" altLang="en-US" sz="1350">
              <a:latin typeface="+mn-ea"/>
              <a:cs typeface="+mn-ea"/>
              <a:sym typeface="+mn-lt"/>
            </a:endParaRPr>
          </a:p>
        </p:txBody>
      </p:sp>
      <p:sp>
        <p:nvSpPr>
          <p:cNvPr id="7" name="Rectangle 5"/>
          <p:cNvSpPr>
            <a:spLocks noChangeArrowheads="1"/>
          </p:cNvSpPr>
          <p:nvPr/>
        </p:nvSpPr>
        <p:spPr bwMode="auto">
          <a:xfrm>
            <a:off x="0" y="1147750"/>
            <a:ext cx="9144001" cy="2360168"/>
          </a:xfrm>
          <a:prstGeom prst="rect">
            <a:avLst/>
          </a:prstGeom>
          <a:solidFill>
            <a:schemeClr val="accent1"/>
          </a:solidFill>
          <a:ln>
            <a:noFill/>
          </a:ln>
        </p:spPr>
        <p:txBody>
          <a:bodyPr vert="horz" wrap="square" lIns="68580" tIns="34290" rIns="68580" bIns="34290" numCol="1" anchor="t" anchorCtr="0" compatLnSpc="1"/>
          <a:lstStyle/>
          <a:p>
            <a:endParaRPr lang="zh-CN" altLang="en-US" sz="1350">
              <a:latin typeface="+mn-ea"/>
              <a:cs typeface="+mn-ea"/>
              <a:sym typeface="+mn-lt"/>
            </a:endParaRPr>
          </a:p>
        </p:txBody>
      </p:sp>
      <p:sp>
        <p:nvSpPr>
          <p:cNvPr id="8" name="Freeform 6"/>
          <p:cNvSpPr/>
          <p:nvPr/>
        </p:nvSpPr>
        <p:spPr bwMode="auto">
          <a:xfrm>
            <a:off x="3937003" y="960647"/>
            <a:ext cx="1269998" cy="930303"/>
          </a:xfrm>
          <a:custGeom>
            <a:avLst/>
            <a:gdLst>
              <a:gd name="T0" fmla="*/ 491 w 987"/>
              <a:gd name="T1" fmla="*/ 723 h 723"/>
              <a:gd name="T2" fmla="*/ 496 w 987"/>
              <a:gd name="T3" fmla="*/ 723 h 723"/>
              <a:gd name="T4" fmla="*/ 987 w 987"/>
              <a:gd name="T5" fmla="*/ 512 h 723"/>
              <a:gd name="T6" fmla="*/ 987 w 987"/>
              <a:gd name="T7" fmla="*/ 0 h 723"/>
              <a:gd name="T8" fmla="*/ 0 w 987"/>
              <a:gd name="T9" fmla="*/ 0 h 723"/>
              <a:gd name="T10" fmla="*/ 0 w 987"/>
              <a:gd name="T11" fmla="*/ 512 h 723"/>
              <a:gd name="T12" fmla="*/ 491 w 987"/>
              <a:gd name="T13" fmla="*/ 723 h 723"/>
            </a:gdLst>
            <a:ahLst/>
            <a:cxnLst>
              <a:cxn ang="0">
                <a:pos x="T0" y="T1"/>
              </a:cxn>
              <a:cxn ang="0">
                <a:pos x="T2" y="T3"/>
              </a:cxn>
              <a:cxn ang="0">
                <a:pos x="T4" y="T5"/>
              </a:cxn>
              <a:cxn ang="0">
                <a:pos x="T6" y="T7"/>
              </a:cxn>
              <a:cxn ang="0">
                <a:pos x="T8" y="T9"/>
              </a:cxn>
              <a:cxn ang="0">
                <a:pos x="T10" y="T11"/>
              </a:cxn>
              <a:cxn ang="0">
                <a:pos x="T12" y="T13"/>
              </a:cxn>
            </a:cxnLst>
            <a:rect l="0" t="0" r="r" b="b"/>
            <a:pathLst>
              <a:path w="987" h="723">
                <a:moveTo>
                  <a:pt x="491" y="723"/>
                </a:moveTo>
                <a:lnTo>
                  <a:pt x="496" y="723"/>
                </a:lnTo>
                <a:lnTo>
                  <a:pt x="987" y="512"/>
                </a:lnTo>
                <a:lnTo>
                  <a:pt x="987" y="0"/>
                </a:lnTo>
                <a:lnTo>
                  <a:pt x="0" y="0"/>
                </a:lnTo>
                <a:lnTo>
                  <a:pt x="0" y="512"/>
                </a:lnTo>
                <a:lnTo>
                  <a:pt x="491" y="723"/>
                </a:lnTo>
                <a:close/>
              </a:path>
            </a:pathLst>
          </a:custGeom>
          <a:solidFill>
            <a:schemeClr val="bg1">
              <a:lumMod val="85000"/>
            </a:schemeClr>
          </a:solidFill>
          <a:ln>
            <a:noFill/>
          </a:ln>
        </p:spPr>
        <p:txBody>
          <a:bodyPr vert="horz" wrap="square" lIns="68580" tIns="34290" rIns="68580" bIns="34290" numCol="1" anchor="t" anchorCtr="0" compatLnSpc="1"/>
          <a:lstStyle/>
          <a:p>
            <a:pPr algn="ctr"/>
            <a:endParaRPr lang="zh-CN" altLang="en-US" sz="1350">
              <a:latin typeface="+mn-ea"/>
              <a:cs typeface="+mn-ea"/>
              <a:sym typeface="+mn-lt"/>
            </a:endParaRPr>
          </a:p>
        </p:txBody>
      </p:sp>
      <p:sp>
        <p:nvSpPr>
          <p:cNvPr id="13" name="矩形 12"/>
          <p:cNvSpPr/>
          <p:nvPr/>
        </p:nvSpPr>
        <p:spPr>
          <a:xfrm>
            <a:off x="2521603" y="2241572"/>
            <a:ext cx="4100803" cy="461665"/>
          </a:xfrm>
          <a:prstGeom prst="rect">
            <a:avLst/>
          </a:prstGeom>
        </p:spPr>
        <p:txBody>
          <a:bodyPr wrap="none">
            <a:spAutoFit/>
          </a:bodyPr>
          <a:lstStyle/>
          <a:p>
            <a:pPr algn="ctr"/>
            <a:r>
              <a:rPr lang="zh-CN" altLang="en-US" sz="2400" b="1" dirty="0">
                <a:solidFill>
                  <a:schemeClr val="bg1"/>
                </a:solidFill>
                <a:latin typeface="+mn-ea"/>
                <a:cs typeface="+mn-ea"/>
                <a:sym typeface="+mn-lt"/>
              </a:rPr>
              <a:t>阿里云</a:t>
            </a:r>
            <a:r>
              <a:rPr lang="en-US" altLang="zh-CN" sz="2400" b="1" dirty="0">
                <a:solidFill>
                  <a:schemeClr val="bg1"/>
                </a:solidFill>
                <a:latin typeface="+mn-ea"/>
                <a:cs typeface="+mn-ea"/>
                <a:sym typeface="+mn-lt"/>
              </a:rPr>
              <a:t>RDS</a:t>
            </a:r>
            <a:r>
              <a:rPr lang="zh-CN" altLang="en-US" sz="2400" b="1" dirty="0">
                <a:solidFill>
                  <a:schemeClr val="bg1"/>
                </a:solidFill>
                <a:latin typeface="+mn-ea"/>
                <a:cs typeface="+mn-ea"/>
                <a:sym typeface="+mn-lt"/>
              </a:rPr>
              <a:t>云数据库服务介绍</a:t>
            </a:r>
            <a:endParaRPr lang="zh-CN" altLang="en-US" sz="2400" b="1" dirty="0">
              <a:solidFill>
                <a:schemeClr val="bg1"/>
              </a:solidFill>
              <a:latin typeface="+mn-ea"/>
              <a:cs typeface="+mn-ea"/>
              <a:sym typeface="+mn-lt"/>
            </a:endParaRPr>
          </a:p>
        </p:txBody>
      </p:sp>
      <p:sp>
        <p:nvSpPr>
          <p:cNvPr id="14" name="矩形 13"/>
          <p:cNvSpPr/>
          <p:nvPr/>
        </p:nvSpPr>
        <p:spPr>
          <a:xfrm>
            <a:off x="3787172" y="2755855"/>
            <a:ext cx="1569661" cy="300082"/>
          </a:xfrm>
          <a:prstGeom prst="rect">
            <a:avLst/>
          </a:prstGeom>
        </p:spPr>
        <p:txBody>
          <a:bodyPr wrap="none">
            <a:spAutoFit/>
          </a:bodyPr>
          <a:lstStyle/>
          <a:p>
            <a:pPr algn="ctr"/>
            <a:r>
              <a:rPr lang="en-US" altLang="zh-CN" sz="1350" dirty="0" err="1">
                <a:solidFill>
                  <a:schemeClr val="bg1"/>
                </a:solidFill>
                <a:latin typeface="+mn-ea"/>
                <a:cs typeface="+mn-ea"/>
                <a:sym typeface="+mn-lt"/>
              </a:rPr>
              <a:t>ApsaraDB</a:t>
            </a:r>
            <a:r>
              <a:rPr lang="en-US" altLang="zh-CN" sz="1350" dirty="0">
                <a:solidFill>
                  <a:schemeClr val="bg1"/>
                </a:solidFill>
                <a:latin typeface="+mn-ea"/>
                <a:cs typeface="+mn-ea"/>
                <a:sym typeface="+mn-lt"/>
              </a:rPr>
              <a:t> for RDS</a:t>
            </a:r>
            <a:endParaRPr lang="zh-CN" altLang="en-US" sz="1350" dirty="0">
              <a:solidFill>
                <a:schemeClr val="bg1"/>
              </a:solidFill>
              <a:latin typeface="+mn-ea"/>
              <a:cs typeface="+mn-ea"/>
              <a:sym typeface="+mn-lt"/>
            </a:endParaRPr>
          </a:p>
        </p:txBody>
      </p:sp>
      <p:sp>
        <p:nvSpPr>
          <p:cNvPr id="37" name="文本框 36"/>
          <p:cNvSpPr txBox="1"/>
          <p:nvPr/>
        </p:nvSpPr>
        <p:spPr>
          <a:xfrm>
            <a:off x="4130216" y="1129276"/>
            <a:ext cx="883575" cy="507831"/>
          </a:xfrm>
          <a:prstGeom prst="rect">
            <a:avLst/>
          </a:prstGeom>
          <a:noFill/>
        </p:spPr>
        <p:txBody>
          <a:bodyPr wrap="none" rtlCol="0">
            <a:spAutoFit/>
          </a:bodyPr>
          <a:lstStyle/>
          <a:p>
            <a:pPr algn="ctr"/>
            <a:r>
              <a:rPr lang="en-US" altLang="zh-CN" sz="2700" dirty="0">
                <a:solidFill>
                  <a:schemeClr val="accent1"/>
                </a:solidFill>
                <a:latin typeface="+mn-ea"/>
                <a:cs typeface="+mn-ea"/>
                <a:sym typeface="+mn-lt"/>
              </a:rPr>
              <a:t>2021</a:t>
            </a:r>
            <a:endParaRPr lang="zh-CN" altLang="en-US" sz="2700" dirty="0">
              <a:solidFill>
                <a:schemeClr val="accent1"/>
              </a:solidFill>
              <a:latin typeface="+mn-ea"/>
              <a:cs typeface="+mn-ea"/>
              <a:sym typeface="+mn-lt"/>
            </a:endParaRPr>
          </a:p>
        </p:txBody>
      </p:sp>
      <p:sp>
        <p:nvSpPr>
          <p:cNvPr id="2" name="矩形 1"/>
          <p:cNvSpPr/>
          <p:nvPr/>
        </p:nvSpPr>
        <p:spPr>
          <a:xfrm>
            <a:off x="1945674" y="4244191"/>
            <a:ext cx="5282216" cy="323165"/>
          </a:xfrm>
          <a:prstGeom prst="rect">
            <a:avLst/>
          </a:prstGeom>
        </p:spPr>
        <p:txBody>
          <a:bodyPr wrap="none">
            <a:spAutoFit/>
          </a:bodyPr>
          <a:lstStyle/>
          <a:p>
            <a:pPr algn="ctr"/>
            <a:r>
              <a:rPr lang="zh-CN" altLang="en-US" sz="1500" dirty="0">
                <a:latin typeface="+mn-ea"/>
                <a:cs typeface="+mn-ea"/>
                <a:sym typeface="+mn-lt"/>
              </a:rPr>
              <a:t>汇报时间：</a:t>
            </a:r>
            <a:r>
              <a:rPr lang="en-US" altLang="zh-CN" sz="1500" dirty="0">
                <a:latin typeface="+mn-ea"/>
                <a:cs typeface="+mn-ea"/>
                <a:sym typeface="+mn-lt"/>
              </a:rPr>
              <a:t>2021</a:t>
            </a:r>
            <a:r>
              <a:rPr lang="zh-CN" altLang="en-US" sz="1500" dirty="0">
                <a:latin typeface="+mn-ea"/>
                <a:cs typeface="+mn-ea"/>
                <a:sym typeface="+mn-lt"/>
              </a:rPr>
              <a:t>年</a:t>
            </a:r>
            <a:r>
              <a:rPr lang="en-US" altLang="zh-CN" sz="1500" dirty="0">
                <a:latin typeface="+mn-ea"/>
                <a:cs typeface="+mn-ea"/>
                <a:sym typeface="+mn-lt"/>
              </a:rPr>
              <a:t>5</a:t>
            </a:r>
            <a:r>
              <a:rPr lang="zh-CN" altLang="en-US" sz="1500" dirty="0">
                <a:latin typeface="+mn-ea"/>
                <a:cs typeface="+mn-ea"/>
                <a:sym typeface="+mn-lt"/>
              </a:rPr>
              <a:t>月      汇报人：章志怡 周纹慧 朱可心</a:t>
            </a:r>
            <a:endParaRPr lang="zh-CN" altLang="en-US" sz="1500" dirty="0">
              <a:latin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2517036" cy="40011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阿里云云数据库</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RDS</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0" name="直接连接符 9"/>
          <p:cNvCxnSpPr>
            <a:stCxn id="8" idx="0"/>
            <a:endCxn id="15" idx="1"/>
          </p:cNvCxnSpPr>
          <p:nvPr/>
        </p:nvCxnSpPr>
        <p:spPr>
          <a:xfrm>
            <a:off x="2111556" y="1518956"/>
            <a:ext cx="2100107" cy="0"/>
          </a:xfrm>
          <a:prstGeom prst="line">
            <a:avLst/>
          </a:prstGeom>
          <a:ln>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8" idx="6"/>
            <a:endCxn id="17" idx="2"/>
          </p:cNvCxnSpPr>
          <p:nvPr/>
        </p:nvCxnSpPr>
        <p:spPr>
          <a:xfrm flipV="1">
            <a:off x="3407700" y="2810153"/>
            <a:ext cx="792088" cy="4947"/>
          </a:xfrm>
          <a:prstGeom prst="line">
            <a:avLst/>
          </a:prstGeom>
          <a:ln>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4"/>
            <a:endCxn id="20" idx="2"/>
          </p:cNvCxnSpPr>
          <p:nvPr/>
        </p:nvCxnSpPr>
        <p:spPr>
          <a:xfrm>
            <a:off x="2111556" y="4111244"/>
            <a:ext cx="2088232" cy="0"/>
          </a:xfrm>
          <a:prstGeom prst="line">
            <a:avLst/>
          </a:prstGeom>
          <a:ln>
            <a:solidFill>
              <a:srgbClr val="3090D8"/>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bwMode="auto">
          <a:xfrm>
            <a:off x="5137137" y="1328348"/>
            <a:ext cx="2020887" cy="338554"/>
          </a:xfrm>
          <a:prstGeom prst="rect">
            <a:avLst/>
          </a:prstGeom>
        </p:spPr>
        <p:txBody>
          <a:bodyPr>
            <a:spAutoFit/>
          </a:bodyPr>
          <a:lstStyle/>
          <a:p>
            <a:pPr>
              <a:defRPr/>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rPr>
              <a:t>低成本</a:t>
            </a:r>
            <a:endParaRPr lang="zh-CN" altLang="en-US" sz="1600" b="1" dirty="0">
              <a:solidFill>
                <a:schemeClr val="tx1">
                  <a:lumMod val="95000"/>
                  <a:lumOff val="5000"/>
                </a:schemeClr>
              </a:solidFill>
            </a:endParaRPr>
          </a:p>
        </p:txBody>
      </p:sp>
      <p:sp>
        <p:nvSpPr>
          <p:cNvPr id="25" name="矩形 24"/>
          <p:cNvSpPr/>
          <p:nvPr/>
        </p:nvSpPr>
        <p:spPr bwMode="auto">
          <a:xfrm>
            <a:off x="5143401" y="2650801"/>
            <a:ext cx="2020887" cy="338554"/>
          </a:xfrm>
          <a:prstGeom prst="rect">
            <a:avLst/>
          </a:prstGeom>
        </p:spPr>
        <p:txBody>
          <a:bodyPr>
            <a:spAutoFit/>
          </a:bodyPr>
          <a:lstStyle/>
          <a:p>
            <a:pPr>
              <a:defRPr/>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rPr>
              <a:t>高性能</a:t>
            </a:r>
            <a:endParaRPr lang="zh-CN" altLang="en-US" sz="1600" b="1" dirty="0">
              <a:solidFill>
                <a:schemeClr val="tx1">
                  <a:lumMod val="95000"/>
                  <a:lumOff val="5000"/>
                </a:schemeClr>
              </a:solidFill>
            </a:endParaRPr>
          </a:p>
        </p:txBody>
      </p:sp>
      <p:sp>
        <p:nvSpPr>
          <p:cNvPr id="27" name="矩形 26"/>
          <p:cNvSpPr/>
          <p:nvPr/>
        </p:nvSpPr>
        <p:spPr bwMode="auto">
          <a:xfrm>
            <a:off x="5137136" y="3939902"/>
            <a:ext cx="2020887" cy="338554"/>
          </a:xfrm>
          <a:prstGeom prst="rect">
            <a:avLst/>
          </a:prstGeom>
        </p:spPr>
        <p:txBody>
          <a:bodyPr>
            <a:spAutoFit/>
          </a:bodyPr>
          <a:lstStyle/>
          <a:p>
            <a:pPr>
              <a:defRPr/>
            </a:pP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rPr>
              <a:t>轻量运维</a:t>
            </a:r>
            <a:endParaRPr lang="zh-CN" altLang="en-US" sz="1600" b="1" dirty="0">
              <a:solidFill>
                <a:schemeClr val="tx1">
                  <a:lumMod val="95000"/>
                  <a:lumOff val="5000"/>
                </a:schemeClr>
              </a:solidFill>
            </a:endParaRPr>
          </a:p>
        </p:txBody>
      </p:sp>
      <p:grpSp>
        <p:nvGrpSpPr>
          <p:cNvPr id="43" name="组合 42"/>
          <p:cNvGrpSpPr/>
          <p:nvPr/>
        </p:nvGrpSpPr>
        <p:grpSpPr>
          <a:xfrm>
            <a:off x="4199788" y="2450113"/>
            <a:ext cx="720080" cy="720080"/>
            <a:chOff x="3995936" y="2450113"/>
            <a:chExt cx="720080" cy="720080"/>
          </a:xfrm>
        </p:grpSpPr>
        <p:grpSp>
          <p:nvGrpSpPr>
            <p:cNvPr id="16" name="组合 15"/>
            <p:cNvGrpSpPr/>
            <p:nvPr/>
          </p:nvGrpSpPr>
          <p:grpSpPr>
            <a:xfrm>
              <a:off x="3995936" y="2450113"/>
              <a:ext cx="720080" cy="720080"/>
              <a:chOff x="3995936" y="2786571"/>
              <a:chExt cx="720080" cy="720080"/>
            </a:xfrm>
          </p:grpSpPr>
          <p:sp>
            <p:nvSpPr>
              <p:cNvPr id="17" name="椭圆 16"/>
              <p:cNvSpPr/>
              <p:nvPr/>
            </p:nvSpPr>
            <p:spPr>
              <a:xfrm>
                <a:off x="3995936" y="2786571"/>
                <a:ext cx="720080" cy="720080"/>
              </a:xfrm>
              <a:prstGeom prst="ellipse">
                <a:avLst/>
              </a:prstGeom>
              <a:solidFill>
                <a:srgbClr val="3090D8"/>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TextBox 17"/>
              <p:cNvSpPr txBox="1"/>
              <p:nvPr/>
            </p:nvSpPr>
            <p:spPr>
              <a:xfrm>
                <a:off x="4007811" y="2860320"/>
                <a:ext cx="184731" cy="646331"/>
              </a:xfrm>
              <a:prstGeom prst="rect">
                <a:avLst/>
              </a:prstGeom>
              <a:noFill/>
            </p:spPr>
            <p:txBody>
              <a:bodyPr wrap="none" rtlCol="0">
                <a:spAutoFit/>
              </a:bodyPr>
              <a:lstStyle/>
              <a:p>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sp>
          <p:nvSpPr>
            <p:cNvPr id="40" name="Freeform 44"/>
            <p:cNvSpPr>
              <a:spLocks noEditPoints="1"/>
            </p:cNvSpPr>
            <p:nvPr/>
          </p:nvSpPr>
          <p:spPr bwMode="auto">
            <a:xfrm>
              <a:off x="4087994" y="2528220"/>
              <a:ext cx="552497" cy="551558"/>
            </a:xfrm>
            <a:custGeom>
              <a:avLst/>
              <a:gdLst>
                <a:gd name="T0" fmla="*/ 236 w 248"/>
                <a:gd name="T1" fmla="*/ 100 h 248"/>
                <a:gd name="T2" fmla="*/ 213 w 248"/>
                <a:gd name="T3" fmla="*/ 99 h 248"/>
                <a:gd name="T4" fmla="*/ 204 w 248"/>
                <a:gd name="T5" fmla="*/ 79 h 248"/>
                <a:gd name="T6" fmla="*/ 220 w 248"/>
                <a:gd name="T7" fmla="*/ 61 h 248"/>
                <a:gd name="T8" fmla="*/ 220 w 248"/>
                <a:gd name="T9" fmla="*/ 45 h 248"/>
                <a:gd name="T10" fmla="*/ 203 w 248"/>
                <a:gd name="T11" fmla="*/ 28 h 248"/>
                <a:gd name="T12" fmla="*/ 187 w 248"/>
                <a:gd name="T13" fmla="*/ 28 h 248"/>
                <a:gd name="T14" fmla="*/ 169 w 248"/>
                <a:gd name="T15" fmla="*/ 44 h 248"/>
                <a:gd name="T16" fmla="*/ 149 w 248"/>
                <a:gd name="T17" fmla="*/ 35 h 248"/>
                <a:gd name="T18" fmla="*/ 148 w 248"/>
                <a:gd name="T19" fmla="*/ 12 h 248"/>
                <a:gd name="T20" fmla="*/ 136 w 248"/>
                <a:gd name="T21" fmla="*/ 0 h 248"/>
                <a:gd name="T22" fmla="*/ 112 w 248"/>
                <a:gd name="T23" fmla="*/ 0 h 248"/>
                <a:gd name="T24" fmla="*/ 100 w 248"/>
                <a:gd name="T25" fmla="*/ 12 h 248"/>
                <a:gd name="T26" fmla="*/ 99 w 248"/>
                <a:gd name="T27" fmla="*/ 35 h 248"/>
                <a:gd name="T28" fmla="*/ 79 w 248"/>
                <a:gd name="T29" fmla="*/ 44 h 248"/>
                <a:gd name="T30" fmla="*/ 61 w 248"/>
                <a:gd name="T31" fmla="*/ 28 h 248"/>
                <a:gd name="T32" fmla="*/ 45 w 248"/>
                <a:gd name="T33" fmla="*/ 28 h 248"/>
                <a:gd name="T34" fmla="*/ 28 w 248"/>
                <a:gd name="T35" fmla="*/ 45 h 248"/>
                <a:gd name="T36" fmla="*/ 28 w 248"/>
                <a:gd name="T37" fmla="*/ 61 h 248"/>
                <a:gd name="T38" fmla="*/ 44 w 248"/>
                <a:gd name="T39" fmla="*/ 79 h 248"/>
                <a:gd name="T40" fmla="*/ 35 w 248"/>
                <a:gd name="T41" fmla="*/ 99 h 248"/>
                <a:gd name="T42" fmla="*/ 12 w 248"/>
                <a:gd name="T43" fmla="*/ 100 h 248"/>
                <a:gd name="T44" fmla="*/ 0 w 248"/>
                <a:gd name="T45" fmla="*/ 112 h 248"/>
                <a:gd name="T46" fmla="*/ 0 w 248"/>
                <a:gd name="T47" fmla="*/ 136 h 248"/>
                <a:gd name="T48" fmla="*/ 12 w 248"/>
                <a:gd name="T49" fmla="*/ 148 h 248"/>
                <a:gd name="T50" fmla="*/ 35 w 248"/>
                <a:gd name="T51" fmla="*/ 149 h 248"/>
                <a:gd name="T52" fmla="*/ 44 w 248"/>
                <a:gd name="T53" fmla="*/ 169 h 248"/>
                <a:gd name="T54" fmla="*/ 28 w 248"/>
                <a:gd name="T55" fmla="*/ 187 h 248"/>
                <a:gd name="T56" fmla="*/ 28 w 248"/>
                <a:gd name="T57" fmla="*/ 203 h 248"/>
                <a:gd name="T58" fmla="*/ 45 w 248"/>
                <a:gd name="T59" fmla="*/ 220 h 248"/>
                <a:gd name="T60" fmla="*/ 61 w 248"/>
                <a:gd name="T61" fmla="*/ 220 h 248"/>
                <a:gd name="T62" fmla="*/ 79 w 248"/>
                <a:gd name="T63" fmla="*/ 204 h 248"/>
                <a:gd name="T64" fmla="*/ 99 w 248"/>
                <a:gd name="T65" fmla="*/ 213 h 248"/>
                <a:gd name="T66" fmla="*/ 100 w 248"/>
                <a:gd name="T67" fmla="*/ 236 h 248"/>
                <a:gd name="T68" fmla="*/ 112 w 248"/>
                <a:gd name="T69" fmla="*/ 248 h 248"/>
                <a:gd name="T70" fmla="*/ 136 w 248"/>
                <a:gd name="T71" fmla="*/ 248 h 248"/>
                <a:gd name="T72" fmla="*/ 148 w 248"/>
                <a:gd name="T73" fmla="*/ 236 h 248"/>
                <a:gd name="T74" fmla="*/ 149 w 248"/>
                <a:gd name="T75" fmla="*/ 213 h 248"/>
                <a:gd name="T76" fmla="*/ 169 w 248"/>
                <a:gd name="T77" fmla="*/ 204 h 248"/>
                <a:gd name="T78" fmla="*/ 187 w 248"/>
                <a:gd name="T79" fmla="*/ 220 h 248"/>
                <a:gd name="T80" fmla="*/ 203 w 248"/>
                <a:gd name="T81" fmla="*/ 220 h 248"/>
                <a:gd name="T82" fmla="*/ 220 w 248"/>
                <a:gd name="T83" fmla="*/ 203 h 248"/>
                <a:gd name="T84" fmla="*/ 220 w 248"/>
                <a:gd name="T85" fmla="*/ 187 h 248"/>
                <a:gd name="T86" fmla="*/ 204 w 248"/>
                <a:gd name="T87" fmla="*/ 169 h 248"/>
                <a:gd name="T88" fmla="*/ 213 w 248"/>
                <a:gd name="T89" fmla="*/ 149 h 248"/>
                <a:gd name="T90" fmla="*/ 236 w 248"/>
                <a:gd name="T91" fmla="*/ 148 h 248"/>
                <a:gd name="T92" fmla="*/ 248 w 248"/>
                <a:gd name="T93" fmla="*/ 136 h 248"/>
                <a:gd name="T94" fmla="*/ 248 w 248"/>
                <a:gd name="T95" fmla="*/ 112 h 248"/>
                <a:gd name="T96" fmla="*/ 236 w 248"/>
                <a:gd name="T97" fmla="*/ 100 h 248"/>
                <a:gd name="T98" fmla="*/ 124 w 248"/>
                <a:gd name="T99" fmla="*/ 179 h 248"/>
                <a:gd name="T100" fmla="*/ 69 w 248"/>
                <a:gd name="T101" fmla="*/ 124 h 248"/>
                <a:gd name="T102" fmla="*/ 124 w 248"/>
                <a:gd name="T103" fmla="*/ 69 h 248"/>
                <a:gd name="T104" fmla="*/ 179 w 248"/>
                <a:gd name="T105" fmla="*/ 124 h 248"/>
                <a:gd name="T106" fmla="*/ 124 w 248"/>
                <a:gd name="T107" fmla="*/ 179 h 248"/>
                <a:gd name="T108" fmla="*/ 124 w 248"/>
                <a:gd name="T109" fmla="*/ 90 h 248"/>
                <a:gd name="T110" fmla="*/ 90 w 248"/>
                <a:gd name="T111" fmla="*/ 124 h 248"/>
                <a:gd name="T112" fmla="*/ 124 w 248"/>
                <a:gd name="T113" fmla="*/ 158 h 248"/>
                <a:gd name="T114" fmla="*/ 158 w 248"/>
                <a:gd name="T115" fmla="*/ 124 h 248"/>
                <a:gd name="T116" fmla="*/ 124 w 248"/>
                <a:gd name="T117" fmla="*/ 9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248">
                  <a:moveTo>
                    <a:pt x="236" y="100"/>
                  </a:moveTo>
                  <a:cubicBezTo>
                    <a:pt x="213" y="99"/>
                    <a:pt x="213" y="99"/>
                    <a:pt x="213" y="99"/>
                  </a:cubicBezTo>
                  <a:cubicBezTo>
                    <a:pt x="211" y="92"/>
                    <a:pt x="208" y="85"/>
                    <a:pt x="204" y="79"/>
                  </a:cubicBezTo>
                  <a:cubicBezTo>
                    <a:pt x="220" y="61"/>
                    <a:pt x="220" y="61"/>
                    <a:pt x="220" y="61"/>
                  </a:cubicBezTo>
                  <a:cubicBezTo>
                    <a:pt x="225" y="57"/>
                    <a:pt x="225" y="49"/>
                    <a:pt x="220" y="45"/>
                  </a:cubicBezTo>
                  <a:cubicBezTo>
                    <a:pt x="203" y="28"/>
                    <a:pt x="203" y="28"/>
                    <a:pt x="203" y="28"/>
                  </a:cubicBezTo>
                  <a:cubicBezTo>
                    <a:pt x="199" y="23"/>
                    <a:pt x="191" y="23"/>
                    <a:pt x="187" y="28"/>
                  </a:cubicBezTo>
                  <a:cubicBezTo>
                    <a:pt x="169" y="44"/>
                    <a:pt x="169" y="44"/>
                    <a:pt x="169" y="44"/>
                  </a:cubicBezTo>
                  <a:cubicBezTo>
                    <a:pt x="163" y="40"/>
                    <a:pt x="156" y="37"/>
                    <a:pt x="149" y="35"/>
                  </a:cubicBezTo>
                  <a:cubicBezTo>
                    <a:pt x="148" y="12"/>
                    <a:pt x="148" y="12"/>
                    <a:pt x="148" y="12"/>
                  </a:cubicBezTo>
                  <a:cubicBezTo>
                    <a:pt x="148" y="5"/>
                    <a:pt x="143" y="0"/>
                    <a:pt x="136" y="0"/>
                  </a:cubicBezTo>
                  <a:cubicBezTo>
                    <a:pt x="112" y="0"/>
                    <a:pt x="112" y="0"/>
                    <a:pt x="112" y="0"/>
                  </a:cubicBezTo>
                  <a:cubicBezTo>
                    <a:pt x="105" y="0"/>
                    <a:pt x="100" y="5"/>
                    <a:pt x="100" y="12"/>
                  </a:cubicBezTo>
                  <a:cubicBezTo>
                    <a:pt x="99" y="35"/>
                    <a:pt x="99" y="35"/>
                    <a:pt x="99" y="35"/>
                  </a:cubicBezTo>
                  <a:cubicBezTo>
                    <a:pt x="92" y="37"/>
                    <a:pt x="85" y="40"/>
                    <a:pt x="79" y="44"/>
                  </a:cubicBezTo>
                  <a:cubicBezTo>
                    <a:pt x="61" y="28"/>
                    <a:pt x="61" y="28"/>
                    <a:pt x="61" y="28"/>
                  </a:cubicBezTo>
                  <a:cubicBezTo>
                    <a:pt x="57" y="23"/>
                    <a:pt x="49" y="23"/>
                    <a:pt x="45" y="28"/>
                  </a:cubicBezTo>
                  <a:cubicBezTo>
                    <a:pt x="28" y="45"/>
                    <a:pt x="28" y="45"/>
                    <a:pt x="28" y="45"/>
                  </a:cubicBezTo>
                  <a:cubicBezTo>
                    <a:pt x="23" y="49"/>
                    <a:pt x="23" y="57"/>
                    <a:pt x="28" y="61"/>
                  </a:cubicBezTo>
                  <a:cubicBezTo>
                    <a:pt x="44" y="79"/>
                    <a:pt x="44" y="79"/>
                    <a:pt x="44" y="79"/>
                  </a:cubicBezTo>
                  <a:cubicBezTo>
                    <a:pt x="40" y="85"/>
                    <a:pt x="37" y="92"/>
                    <a:pt x="35" y="99"/>
                  </a:cubicBezTo>
                  <a:cubicBezTo>
                    <a:pt x="12" y="100"/>
                    <a:pt x="12" y="100"/>
                    <a:pt x="12" y="100"/>
                  </a:cubicBezTo>
                  <a:cubicBezTo>
                    <a:pt x="5" y="100"/>
                    <a:pt x="0" y="105"/>
                    <a:pt x="0" y="112"/>
                  </a:cubicBezTo>
                  <a:cubicBezTo>
                    <a:pt x="0" y="136"/>
                    <a:pt x="0" y="136"/>
                    <a:pt x="0" y="136"/>
                  </a:cubicBezTo>
                  <a:cubicBezTo>
                    <a:pt x="0" y="143"/>
                    <a:pt x="5" y="148"/>
                    <a:pt x="12" y="148"/>
                  </a:cubicBezTo>
                  <a:cubicBezTo>
                    <a:pt x="35" y="149"/>
                    <a:pt x="35" y="149"/>
                    <a:pt x="35" y="149"/>
                  </a:cubicBezTo>
                  <a:cubicBezTo>
                    <a:pt x="37" y="156"/>
                    <a:pt x="40" y="163"/>
                    <a:pt x="44" y="169"/>
                  </a:cubicBezTo>
                  <a:cubicBezTo>
                    <a:pt x="28" y="187"/>
                    <a:pt x="28" y="187"/>
                    <a:pt x="28" y="187"/>
                  </a:cubicBezTo>
                  <a:cubicBezTo>
                    <a:pt x="23" y="191"/>
                    <a:pt x="23" y="199"/>
                    <a:pt x="28" y="203"/>
                  </a:cubicBezTo>
                  <a:cubicBezTo>
                    <a:pt x="45" y="220"/>
                    <a:pt x="45" y="220"/>
                    <a:pt x="45" y="220"/>
                  </a:cubicBezTo>
                  <a:cubicBezTo>
                    <a:pt x="49" y="225"/>
                    <a:pt x="57" y="225"/>
                    <a:pt x="61" y="220"/>
                  </a:cubicBezTo>
                  <a:cubicBezTo>
                    <a:pt x="79" y="204"/>
                    <a:pt x="79" y="204"/>
                    <a:pt x="79" y="204"/>
                  </a:cubicBezTo>
                  <a:cubicBezTo>
                    <a:pt x="85" y="208"/>
                    <a:pt x="92" y="211"/>
                    <a:pt x="99" y="213"/>
                  </a:cubicBezTo>
                  <a:cubicBezTo>
                    <a:pt x="100" y="236"/>
                    <a:pt x="100" y="236"/>
                    <a:pt x="100" y="236"/>
                  </a:cubicBezTo>
                  <a:cubicBezTo>
                    <a:pt x="100" y="243"/>
                    <a:pt x="105" y="248"/>
                    <a:pt x="112" y="248"/>
                  </a:cubicBezTo>
                  <a:cubicBezTo>
                    <a:pt x="136" y="248"/>
                    <a:pt x="136" y="248"/>
                    <a:pt x="136" y="248"/>
                  </a:cubicBezTo>
                  <a:cubicBezTo>
                    <a:pt x="143" y="248"/>
                    <a:pt x="148" y="243"/>
                    <a:pt x="148" y="236"/>
                  </a:cubicBezTo>
                  <a:cubicBezTo>
                    <a:pt x="149" y="213"/>
                    <a:pt x="149" y="213"/>
                    <a:pt x="149" y="213"/>
                  </a:cubicBezTo>
                  <a:cubicBezTo>
                    <a:pt x="156" y="211"/>
                    <a:pt x="163" y="208"/>
                    <a:pt x="169" y="204"/>
                  </a:cubicBezTo>
                  <a:cubicBezTo>
                    <a:pt x="187" y="220"/>
                    <a:pt x="187" y="220"/>
                    <a:pt x="187" y="220"/>
                  </a:cubicBezTo>
                  <a:cubicBezTo>
                    <a:pt x="191" y="225"/>
                    <a:pt x="199" y="225"/>
                    <a:pt x="203" y="220"/>
                  </a:cubicBezTo>
                  <a:cubicBezTo>
                    <a:pt x="220" y="203"/>
                    <a:pt x="220" y="203"/>
                    <a:pt x="220" y="203"/>
                  </a:cubicBezTo>
                  <a:cubicBezTo>
                    <a:pt x="225" y="199"/>
                    <a:pt x="225" y="191"/>
                    <a:pt x="220" y="187"/>
                  </a:cubicBezTo>
                  <a:cubicBezTo>
                    <a:pt x="204" y="169"/>
                    <a:pt x="204" y="169"/>
                    <a:pt x="204" y="169"/>
                  </a:cubicBezTo>
                  <a:cubicBezTo>
                    <a:pt x="208" y="163"/>
                    <a:pt x="211" y="156"/>
                    <a:pt x="213" y="149"/>
                  </a:cubicBezTo>
                  <a:cubicBezTo>
                    <a:pt x="236" y="148"/>
                    <a:pt x="236" y="148"/>
                    <a:pt x="236" y="148"/>
                  </a:cubicBezTo>
                  <a:cubicBezTo>
                    <a:pt x="243" y="148"/>
                    <a:pt x="248" y="143"/>
                    <a:pt x="248" y="136"/>
                  </a:cubicBezTo>
                  <a:cubicBezTo>
                    <a:pt x="248" y="112"/>
                    <a:pt x="248" y="112"/>
                    <a:pt x="248" y="112"/>
                  </a:cubicBezTo>
                  <a:cubicBezTo>
                    <a:pt x="248" y="105"/>
                    <a:pt x="243" y="100"/>
                    <a:pt x="236" y="100"/>
                  </a:cubicBezTo>
                  <a:close/>
                  <a:moveTo>
                    <a:pt x="124" y="179"/>
                  </a:moveTo>
                  <a:cubicBezTo>
                    <a:pt x="93" y="179"/>
                    <a:pt x="69" y="155"/>
                    <a:pt x="69" y="124"/>
                  </a:cubicBezTo>
                  <a:cubicBezTo>
                    <a:pt x="69" y="93"/>
                    <a:pt x="93" y="69"/>
                    <a:pt x="124" y="69"/>
                  </a:cubicBezTo>
                  <a:cubicBezTo>
                    <a:pt x="155" y="69"/>
                    <a:pt x="179" y="93"/>
                    <a:pt x="179" y="124"/>
                  </a:cubicBezTo>
                  <a:cubicBezTo>
                    <a:pt x="179" y="155"/>
                    <a:pt x="155" y="179"/>
                    <a:pt x="124" y="179"/>
                  </a:cubicBezTo>
                  <a:close/>
                  <a:moveTo>
                    <a:pt x="124" y="90"/>
                  </a:moveTo>
                  <a:cubicBezTo>
                    <a:pt x="105" y="90"/>
                    <a:pt x="90" y="105"/>
                    <a:pt x="90" y="124"/>
                  </a:cubicBezTo>
                  <a:cubicBezTo>
                    <a:pt x="90" y="143"/>
                    <a:pt x="105" y="158"/>
                    <a:pt x="124" y="158"/>
                  </a:cubicBezTo>
                  <a:cubicBezTo>
                    <a:pt x="143" y="158"/>
                    <a:pt x="158" y="143"/>
                    <a:pt x="158" y="124"/>
                  </a:cubicBezTo>
                  <a:cubicBezTo>
                    <a:pt x="158" y="105"/>
                    <a:pt x="143" y="90"/>
                    <a:pt x="124" y="90"/>
                  </a:cubicBezTo>
                  <a:close/>
                </a:path>
              </a:pathLst>
            </a:custGeom>
            <a:solidFill>
              <a:srgbClr val="5456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1" name="Oval 45"/>
            <p:cNvSpPr>
              <a:spLocks noChangeArrowheads="1"/>
            </p:cNvSpPr>
            <p:nvPr/>
          </p:nvSpPr>
          <p:spPr bwMode="auto">
            <a:xfrm>
              <a:off x="4321791" y="2762697"/>
              <a:ext cx="88325" cy="89264"/>
            </a:xfrm>
            <a:prstGeom prst="ellipse">
              <a:avLst/>
            </a:prstGeom>
            <a:solidFill>
              <a:srgbClr val="F172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7" name="组合 46"/>
          <p:cNvGrpSpPr/>
          <p:nvPr/>
        </p:nvGrpSpPr>
        <p:grpSpPr>
          <a:xfrm>
            <a:off x="4199788" y="1158916"/>
            <a:ext cx="720080" cy="720080"/>
            <a:chOff x="3995936" y="1158916"/>
            <a:chExt cx="720080" cy="720080"/>
          </a:xfrm>
        </p:grpSpPr>
        <p:grpSp>
          <p:nvGrpSpPr>
            <p:cNvPr id="13" name="组合 12"/>
            <p:cNvGrpSpPr/>
            <p:nvPr/>
          </p:nvGrpSpPr>
          <p:grpSpPr>
            <a:xfrm>
              <a:off x="3995936" y="1158916"/>
              <a:ext cx="720080" cy="720080"/>
              <a:chOff x="3995936" y="1495374"/>
              <a:chExt cx="720080" cy="720080"/>
            </a:xfrm>
          </p:grpSpPr>
          <p:sp>
            <p:nvSpPr>
              <p:cNvPr id="14" name="椭圆 13"/>
              <p:cNvSpPr/>
              <p:nvPr/>
            </p:nvSpPr>
            <p:spPr>
              <a:xfrm>
                <a:off x="3995936" y="1495374"/>
                <a:ext cx="720080" cy="720080"/>
              </a:xfrm>
              <a:prstGeom prst="ellipse">
                <a:avLst/>
              </a:prstGeom>
              <a:solidFill>
                <a:srgbClr val="3090D8"/>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TextBox 14"/>
              <p:cNvSpPr txBox="1"/>
              <p:nvPr/>
            </p:nvSpPr>
            <p:spPr>
              <a:xfrm>
                <a:off x="4007811" y="1532248"/>
                <a:ext cx="184731" cy="646331"/>
              </a:xfrm>
              <a:prstGeom prst="rect">
                <a:avLst/>
              </a:prstGeom>
              <a:noFill/>
            </p:spPr>
            <p:txBody>
              <a:bodyPr wrap="none" rtlCol="0">
                <a:spAutoFit/>
              </a:bodyPr>
              <a:lstStyle/>
              <a:p>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187387" y="1227552"/>
              <a:ext cx="365303" cy="614569"/>
              <a:chOff x="4184821" y="1126141"/>
              <a:chExt cx="539750" cy="908050"/>
            </a:xfrm>
          </p:grpSpPr>
          <p:sp>
            <p:nvSpPr>
              <p:cNvPr id="44" name="Freeform 29"/>
              <p:cNvSpPr/>
              <p:nvPr/>
            </p:nvSpPr>
            <p:spPr bwMode="auto">
              <a:xfrm>
                <a:off x="4356271" y="1245203"/>
                <a:ext cx="368300" cy="788988"/>
              </a:xfrm>
              <a:custGeom>
                <a:avLst/>
                <a:gdLst>
                  <a:gd name="T0" fmla="*/ 33 w 98"/>
                  <a:gd name="T1" fmla="*/ 24 h 210"/>
                  <a:gd name="T2" fmla="*/ 18 w 98"/>
                  <a:gd name="T3" fmla="*/ 25 h 210"/>
                  <a:gd name="T4" fmla="*/ 13 w 98"/>
                  <a:gd name="T5" fmla="*/ 26 h 210"/>
                  <a:gd name="T6" fmla="*/ 9 w 98"/>
                  <a:gd name="T7" fmla="*/ 28 h 210"/>
                  <a:gd name="T8" fmla="*/ 6 w 98"/>
                  <a:gd name="T9" fmla="*/ 30 h 210"/>
                  <a:gd name="T10" fmla="*/ 1 w 98"/>
                  <a:gd name="T11" fmla="*/ 35 h 210"/>
                  <a:gd name="T12" fmla="*/ 0 w 98"/>
                  <a:gd name="T13" fmla="*/ 45 h 210"/>
                  <a:gd name="T14" fmla="*/ 2 w 98"/>
                  <a:gd name="T15" fmla="*/ 48 h 210"/>
                  <a:gd name="T16" fmla="*/ 2 w 98"/>
                  <a:gd name="T17" fmla="*/ 48 h 210"/>
                  <a:gd name="T18" fmla="*/ 6 w 98"/>
                  <a:gd name="T19" fmla="*/ 53 h 210"/>
                  <a:gd name="T20" fmla="*/ 8 w 98"/>
                  <a:gd name="T21" fmla="*/ 54 h 210"/>
                  <a:gd name="T22" fmla="*/ 13 w 98"/>
                  <a:gd name="T23" fmla="*/ 57 h 210"/>
                  <a:gd name="T24" fmla="*/ 19 w 98"/>
                  <a:gd name="T25" fmla="*/ 60 h 210"/>
                  <a:gd name="T26" fmla="*/ 19 w 98"/>
                  <a:gd name="T27" fmla="*/ 60 h 210"/>
                  <a:gd name="T28" fmla="*/ 26 w 98"/>
                  <a:gd name="T29" fmla="*/ 63 h 210"/>
                  <a:gd name="T30" fmla="*/ 31 w 98"/>
                  <a:gd name="T31" fmla="*/ 65 h 210"/>
                  <a:gd name="T32" fmla="*/ 57 w 98"/>
                  <a:gd name="T33" fmla="*/ 77 h 210"/>
                  <a:gd name="T34" fmla="*/ 81 w 98"/>
                  <a:gd name="T35" fmla="*/ 105 h 210"/>
                  <a:gd name="T36" fmla="*/ 73 w 98"/>
                  <a:gd name="T37" fmla="*/ 155 h 210"/>
                  <a:gd name="T38" fmla="*/ 29 w 98"/>
                  <a:gd name="T39" fmla="*/ 210 h 210"/>
                  <a:gd name="T40" fmla="*/ 58 w 98"/>
                  <a:gd name="T41" fmla="*/ 177 h 210"/>
                  <a:gd name="T42" fmla="*/ 69 w 98"/>
                  <a:gd name="T43" fmla="*/ 173 h 210"/>
                  <a:gd name="T44" fmla="*/ 79 w 98"/>
                  <a:gd name="T45" fmla="*/ 166 h 210"/>
                  <a:gd name="T46" fmla="*/ 86 w 98"/>
                  <a:gd name="T47" fmla="*/ 160 h 210"/>
                  <a:gd name="T48" fmla="*/ 89 w 98"/>
                  <a:gd name="T49" fmla="*/ 155 h 210"/>
                  <a:gd name="T50" fmla="*/ 91 w 98"/>
                  <a:gd name="T51" fmla="*/ 153 h 210"/>
                  <a:gd name="T52" fmla="*/ 93 w 98"/>
                  <a:gd name="T53" fmla="*/ 149 h 210"/>
                  <a:gd name="T54" fmla="*/ 95 w 98"/>
                  <a:gd name="T55" fmla="*/ 144 h 210"/>
                  <a:gd name="T56" fmla="*/ 96 w 98"/>
                  <a:gd name="T57" fmla="*/ 140 h 210"/>
                  <a:gd name="T58" fmla="*/ 97 w 98"/>
                  <a:gd name="T59" fmla="*/ 135 h 210"/>
                  <a:gd name="T60" fmla="*/ 98 w 98"/>
                  <a:gd name="T61" fmla="*/ 130 h 210"/>
                  <a:gd name="T62" fmla="*/ 98 w 98"/>
                  <a:gd name="T63" fmla="*/ 126 h 210"/>
                  <a:gd name="T64" fmla="*/ 98 w 98"/>
                  <a:gd name="T65" fmla="*/ 122 h 210"/>
                  <a:gd name="T66" fmla="*/ 97 w 98"/>
                  <a:gd name="T67" fmla="*/ 117 h 210"/>
                  <a:gd name="T68" fmla="*/ 96 w 98"/>
                  <a:gd name="T69" fmla="*/ 109 h 210"/>
                  <a:gd name="T70" fmla="*/ 92 w 98"/>
                  <a:gd name="T71" fmla="*/ 101 h 210"/>
                  <a:gd name="T72" fmla="*/ 88 w 98"/>
                  <a:gd name="T73" fmla="*/ 94 h 210"/>
                  <a:gd name="T74" fmla="*/ 85 w 98"/>
                  <a:gd name="T75" fmla="*/ 91 h 210"/>
                  <a:gd name="T76" fmla="*/ 81 w 98"/>
                  <a:gd name="T77" fmla="*/ 88 h 210"/>
                  <a:gd name="T78" fmla="*/ 76 w 98"/>
                  <a:gd name="T79" fmla="*/ 84 h 210"/>
                  <a:gd name="T80" fmla="*/ 73 w 98"/>
                  <a:gd name="T81" fmla="*/ 83 h 210"/>
                  <a:gd name="T82" fmla="*/ 66 w 98"/>
                  <a:gd name="T83" fmla="*/ 79 h 210"/>
                  <a:gd name="T84" fmla="*/ 62 w 98"/>
                  <a:gd name="T85" fmla="*/ 77 h 210"/>
                  <a:gd name="T86" fmla="*/ 52 w 98"/>
                  <a:gd name="T87" fmla="*/ 73 h 210"/>
                  <a:gd name="T88" fmla="*/ 37 w 98"/>
                  <a:gd name="T89" fmla="*/ 67 h 210"/>
                  <a:gd name="T90" fmla="*/ 26 w 98"/>
                  <a:gd name="T91" fmla="*/ 61 h 210"/>
                  <a:gd name="T92" fmla="*/ 19 w 98"/>
                  <a:gd name="T93" fmla="*/ 52 h 210"/>
                  <a:gd name="T94" fmla="*/ 20 w 98"/>
                  <a:gd name="T95" fmla="*/ 43 h 210"/>
                  <a:gd name="T96" fmla="*/ 25 w 98"/>
                  <a:gd name="T97" fmla="*/ 37 h 210"/>
                  <a:gd name="T98" fmla="*/ 35 w 98"/>
                  <a:gd name="T99" fmla="*/ 33 h 210"/>
                  <a:gd name="T100" fmla="*/ 68 w 98"/>
                  <a:gd name="T101" fmla="*/ 36 h 210"/>
                  <a:gd name="T102" fmla="*/ 77 w 98"/>
                  <a:gd name="T10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210">
                    <a:moveTo>
                      <a:pt x="61" y="31"/>
                    </a:moveTo>
                    <a:cubicBezTo>
                      <a:pt x="58" y="30"/>
                      <a:pt x="55" y="29"/>
                      <a:pt x="51" y="28"/>
                    </a:cubicBezTo>
                    <a:cubicBezTo>
                      <a:pt x="48" y="27"/>
                      <a:pt x="44" y="26"/>
                      <a:pt x="40" y="25"/>
                    </a:cubicBezTo>
                    <a:cubicBezTo>
                      <a:pt x="38" y="25"/>
                      <a:pt x="35" y="25"/>
                      <a:pt x="33" y="24"/>
                    </a:cubicBezTo>
                    <a:cubicBezTo>
                      <a:pt x="32" y="24"/>
                      <a:pt x="31" y="24"/>
                      <a:pt x="31" y="24"/>
                    </a:cubicBezTo>
                    <a:cubicBezTo>
                      <a:pt x="29" y="24"/>
                      <a:pt x="27" y="24"/>
                      <a:pt x="25" y="24"/>
                    </a:cubicBezTo>
                    <a:cubicBezTo>
                      <a:pt x="23" y="24"/>
                      <a:pt x="20" y="24"/>
                      <a:pt x="18" y="25"/>
                    </a:cubicBezTo>
                    <a:cubicBezTo>
                      <a:pt x="18" y="25"/>
                      <a:pt x="18" y="25"/>
                      <a:pt x="18" y="25"/>
                    </a:cubicBezTo>
                    <a:cubicBezTo>
                      <a:pt x="18" y="25"/>
                      <a:pt x="18" y="25"/>
                      <a:pt x="18" y="25"/>
                    </a:cubicBezTo>
                    <a:cubicBezTo>
                      <a:pt x="18" y="25"/>
                      <a:pt x="17" y="25"/>
                      <a:pt x="17" y="25"/>
                    </a:cubicBezTo>
                    <a:cubicBezTo>
                      <a:pt x="16" y="25"/>
                      <a:pt x="14" y="25"/>
                      <a:pt x="13" y="26"/>
                    </a:cubicBezTo>
                    <a:cubicBezTo>
                      <a:pt x="13" y="26"/>
                      <a:pt x="13" y="26"/>
                      <a:pt x="13" y="26"/>
                    </a:cubicBezTo>
                    <a:cubicBezTo>
                      <a:pt x="13" y="26"/>
                      <a:pt x="13" y="26"/>
                      <a:pt x="13" y="26"/>
                    </a:cubicBezTo>
                    <a:cubicBezTo>
                      <a:pt x="13" y="26"/>
                      <a:pt x="12" y="26"/>
                      <a:pt x="12" y="26"/>
                    </a:cubicBezTo>
                    <a:cubicBezTo>
                      <a:pt x="12" y="26"/>
                      <a:pt x="12" y="26"/>
                      <a:pt x="11" y="27"/>
                    </a:cubicBezTo>
                    <a:cubicBezTo>
                      <a:pt x="10" y="27"/>
                      <a:pt x="9" y="27"/>
                      <a:pt x="9" y="28"/>
                    </a:cubicBezTo>
                    <a:cubicBezTo>
                      <a:pt x="8" y="28"/>
                      <a:pt x="8" y="28"/>
                      <a:pt x="8" y="28"/>
                    </a:cubicBezTo>
                    <a:cubicBezTo>
                      <a:pt x="8" y="28"/>
                      <a:pt x="8" y="28"/>
                      <a:pt x="8" y="28"/>
                    </a:cubicBezTo>
                    <a:cubicBezTo>
                      <a:pt x="8" y="28"/>
                      <a:pt x="7" y="29"/>
                      <a:pt x="7" y="29"/>
                    </a:cubicBezTo>
                    <a:cubicBezTo>
                      <a:pt x="7" y="29"/>
                      <a:pt x="6" y="29"/>
                      <a:pt x="6" y="30"/>
                    </a:cubicBezTo>
                    <a:cubicBezTo>
                      <a:pt x="5" y="31"/>
                      <a:pt x="4" y="31"/>
                      <a:pt x="3" y="32"/>
                    </a:cubicBezTo>
                    <a:cubicBezTo>
                      <a:pt x="3" y="32"/>
                      <a:pt x="3" y="32"/>
                      <a:pt x="3" y="32"/>
                    </a:cubicBezTo>
                    <a:cubicBezTo>
                      <a:pt x="3" y="32"/>
                      <a:pt x="3" y="32"/>
                      <a:pt x="3" y="32"/>
                    </a:cubicBezTo>
                    <a:cubicBezTo>
                      <a:pt x="2" y="33"/>
                      <a:pt x="2" y="34"/>
                      <a:pt x="1" y="35"/>
                    </a:cubicBezTo>
                    <a:cubicBezTo>
                      <a:pt x="0" y="37"/>
                      <a:pt x="0" y="39"/>
                      <a:pt x="0" y="41"/>
                    </a:cubicBezTo>
                    <a:cubicBezTo>
                      <a:pt x="0" y="42"/>
                      <a:pt x="0" y="43"/>
                      <a:pt x="0" y="44"/>
                    </a:cubicBezTo>
                    <a:cubicBezTo>
                      <a:pt x="0" y="44"/>
                      <a:pt x="0" y="45"/>
                      <a:pt x="0" y="45"/>
                    </a:cubicBezTo>
                    <a:cubicBezTo>
                      <a:pt x="0" y="45"/>
                      <a:pt x="0" y="45"/>
                      <a:pt x="0" y="45"/>
                    </a:cubicBezTo>
                    <a:cubicBezTo>
                      <a:pt x="0" y="45"/>
                      <a:pt x="0" y="45"/>
                      <a:pt x="0" y="45"/>
                    </a:cubicBezTo>
                    <a:cubicBezTo>
                      <a:pt x="1" y="45"/>
                      <a:pt x="1" y="46"/>
                      <a:pt x="1" y="46"/>
                    </a:cubicBezTo>
                    <a:cubicBezTo>
                      <a:pt x="1" y="46"/>
                      <a:pt x="1" y="46"/>
                      <a:pt x="1" y="46"/>
                    </a:cubicBezTo>
                    <a:cubicBezTo>
                      <a:pt x="1" y="47"/>
                      <a:pt x="1" y="47"/>
                      <a:pt x="2" y="48"/>
                    </a:cubicBezTo>
                    <a:cubicBezTo>
                      <a:pt x="2" y="48"/>
                      <a:pt x="2" y="48"/>
                      <a:pt x="2" y="48"/>
                    </a:cubicBezTo>
                    <a:cubicBezTo>
                      <a:pt x="2" y="48"/>
                      <a:pt x="2" y="48"/>
                      <a:pt x="2" y="48"/>
                    </a:cubicBezTo>
                    <a:cubicBezTo>
                      <a:pt x="2" y="48"/>
                      <a:pt x="2" y="48"/>
                      <a:pt x="2" y="48"/>
                    </a:cubicBezTo>
                    <a:cubicBezTo>
                      <a:pt x="2" y="48"/>
                      <a:pt x="2" y="48"/>
                      <a:pt x="2" y="48"/>
                    </a:cubicBezTo>
                    <a:cubicBezTo>
                      <a:pt x="2" y="48"/>
                      <a:pt x="2" y="48"/>
                      <a:pt x="2" y="48"/>
                    </a:cubicBezTo>
                    <a:cubicBezTo>
                      <a:pt x="2" y="49"/>
                      <a:pt x="3" y="49"/>
                      <a:pt x="3" y="50"/>
                    </a:cubicBezTo>
                    <a:cubicBezTo>
                      <a:pt x="3" y="50"/>
                      <a:pt x="3" y="50"/>
                      <a:pt x="3" y="50"/>
                    </a:cubicBezTo>
                    <a:cubicBezTo>
                      <a:pt x="4" y="51"/>
                      <a:pt x="5" y="52"/>
                      <a:pt x="6" y="53"/>
                    </a:cubicBezTo>
                    <a:cubicBezTo>
                      <a:pt x="6" y="53"/>
                      <a:pt x="6" y="53"/>
                      <a:pt x="6" y="53"/>
                    </a:cubicBezTo>
                    <a:cubicBezTo>
                      <a:pt x="7" y="53"/>
                      <a:pt x="7" y="54"/>
                      <a:pt x="8" y="54"/>
                    </a:cubicBezTo>
                    <a:cubicBezTo>
                      <a:pt x="8" y="54"/>
                      <a:pt x="8" y="54"/>
                      <a:pt x="8" y="54"/>
                    </a:cubicBezTo>
                    <a:cubicBezTo>
                      <a:pt x="8" y="54"/>
                      <a:pt x="8" y="54"/>
                      <a:pt x="8" y="54"/>
                    </a:cubicBezTo>
                    <a:cubicBezTo>
                      <a:pt x="9" y="55"/>
                      <a:pt x="11" y="56"/>
                      <a:pt x="13" y="57"/>
                    </a:cubicBezTo>
                    <a:cubicBezTo>
                      <a:pt x="13" y="57"/>
                      <a:pt x="13" y="57"/>
                      <a:pt x="13" y="57"/>
                    </a:cubicBezTo>
                    <a:cubicBezTo>
                      <a:pt x="13" y="57"/>
                      <a:pt x="13" y="57"/>
                      <a:pt x="13" y="57"/>
                    </a:cubicBezTo>
                    <a:cubicBezTo>
                      <a:pt x="13" y="57"/>
                      <a:pt x="13" y="57"/>
                      <a:pt x="13" y="57"/>
                    </a:cubicBezTo>
                    <a:cubicBezTo>
                      <a:pt x="14" y="58"/>
                      <a:pt x="14" y="58"/>
                      <a:pt x="15" y="58"/>
                    </a:cubicBezTo>
                    <a:cubicBezTo>
                      <a:pt x="15" y="58"/>
                      <a:pt x="16" y="59"/>
                      <a:pt x="16" y="59"/>
                    </a:cubicBezTo>
                    <a:cubicBezTo>
                      <a:pt x="17" y="59"/>
                      <a:pt x="18" y="60"/>
                      <a:pt x="18" y="60"/>
                    </a:cubicBezTo>
                    <a:cubicBezTo>
                      <a:pt x="18" y="60"/>
                      <a:pt x="18" y="60"/>
                      <a:pt x="19" y="60"/>
                    </a:cubicBezTo>
                    <a:cubicBezTo>
                      <a:pt x="19" y="60"/>
                      <a:pt x="19" y="60"/>
                      <a:pt x="19" y="60"/>
                    </a:cubicBezTo>
                    <a:cubicBezTo>
                      <a:pt x="19" y="60"/>
                      <a:pt x="19" y="60"/>
                      <a:pt x="19" y="60"/>
                    </a:cubicBezTo>
                    <a:cubicBezTo>
                      <a:pt x="19" y="60"/>
                      <a:pt x="19" y="60"/>
                      <a:pt x="19" y="60"/>
                    </a:cubicBezTo>
                    <a:cubicBezTo>
                      <a:pt x="19" y="60"/>
                      <a:pt x="19" y="60"/>
                      <a:pt x="19" y="60"/>
                    </a:cubicBezTo>
                    <a:cubicBezTo>
                      <a:pt x="20" y="61"/>
                      <a:pt x="21" y="61"/>
                      <a:pt x="22" y="61"/>
                    </a:cubicBezTo>
                    <a:cubicBezTo>
                      <a:pt x="22" y="62"/>
                      <a:pt x="23" y="62"/>
                      <a:pt x="23" y="62"/>
                    </a:cubicBezTo>
                    <a:cubicBezTo>
                      <a:pt x="24" y="62"/>
                      <a:pt x="25" y="63"/>
                      <a:pt x="25" y="63"/>
                    </a:cubicBezTo>
                    <a:cubicBezTo>
                      <a:pt x="25" y="63"/>
                      <a:pt x="26" y="63"/>
                      <a:pt x="26" y="63"/>
                    </a:cubicBezTo>
                    <a:cubicBezTo>
                      <a:pt x="26" y="63"/>
                      <a:pt x="26" y="63"/>
                      <a:pt x="26" y="63"/>
                    </a:cubicBezTo>
                    <a:cubicBezTo>
                      <a:pt x="27" y="64"/>
                      <a:pt x="27" y="64"/>
                      <a:pt x="27" y="64"/>
                    </a:cubicBezTo>
                    <a:cubicBezTo>
                      <a:pt x="27" y="64"/>
                      <a:pt x="28" y="64"/>
                      <a:pt x="28" y="64"/>
                    </a:cubicBezTo>
                    <a:cubicBezTo>
                      <a:pt x="29" y="64"/>
                      <a:pt x="30" y="65"/>
                      <a:pt x="31" y="65"/>
                    </a:cubicBezTo>
                    <a:cubicBezTo>
                      <a:pt x="32" y="66"/>
                      <a:pt x="33" y="66"/>
                      <a:pt x="34" y="67"/>
                    </a:cubicBezTo>
                    <a:cubicBezTo>
                      <a:pt x="37" y="67"/>
                      <a:pt x="39" y="68"/>
                      <a:pt x="41" y="69"/>
                    </a:cubicBezTo>
                    <a:cubicBezTo>
                      <a:pt x="47" y="71"/>
                      <a:pt x="52" y="74"/>
                      <a:pt x="56" y="77"/>
                    </a:cubicBezTo>
                    <a:cubicBezTo>
                      <a:pt x="57" y="77"/>
                      <a:pt x="57" y="77"/>
                      <a:pt x="57" y="77"/>
                    </a:cubicBezTo>
                    <a:cubicBezTo>
                      <a:pt x="57" y="77"/>
                      <a:pt x="57" y="77"/>
                      <a:pt x="57" y="77"/>
                    </a:cubicBezTo>
                    <a:cubicBezTo>
                      <a:pt x="57" y="77"/>
                      <a:pt x="57" y="77"/>
                      <a:pt x="57" y="77"/>
                    </a:cubicBezTo>
                    <a:cubicBezTo>
                      <a:pt x="63" y="81"/>
                      <a:pt x="68" y="85"/>
                      <a:pt x="72" y="89"/>
                    </a:cubicBezTo>
                    <a:cubicBezTo>
                      <a:pt x="76" y="94"/>
                      <a:pt x="79" y="99"/>
                      <a:pt x="81" y="105"/>
                    </a:cubicBezTo>
                    <a:cubicBezTo>
                      <a:pt x="82" y="109"/>
                      <a:pt x="83" y="113"/>
                      <a:pt x="83" y="118"/>
                    </a:cubicBezTo>
                    <a:cubicBezTo>
                      <a:pt x="83" y="120"/>
                      <a:pt x="83" y="122"/>
                      <a:pt x="83" y="123"/>
                    </a:cubicBezTo>
                    <a:cubicBezTo>
                      <a:pt x="83" y="130"/>
                      <a:pt x="82" y="137"/>
                      <a:pt x="79" y="143"/>
                    </a:cubicBezTo>
                    <a:cubicBezTo>
                      <a:pt x="78" y="147"/>
                      <a:pt x="75" y="151"/>
                      <a:pt x="73" y="155"/>
                    </a:cubicBezTo>
                    <a:cubicBezTo>
                      <a:pt x="72" y="156"/>
                      <a:pt x="70" y="158"/>
                      <a:pt x="69" y="159"/>
                    </a:cubicBezTo>
                    <a:cubicBezTo>
                      <a:pt x="64" y="164"/>
                      <a:pt x="59" y="168"/>
                      <a:pt x="52" y="172"/>
                    </a:cubicBezTo>
                    <a:cubicBezTo>
                      <a:pt x="46" y="175"/>
                      <a:pt x="38" y="178"/>
                      <a:pt x="29" y="179"/>
                    </a:cubicBezTo>
                    <a:cubicBezTo>
                      <a:pt x="29" y="210"/>
                      <a:pt x="29" y="210"/>
                      <a:pt x="29" y="210"/>
                    </a:cubicBezTo>
                    <a:cubicBezTo>
                      <a:pt x="46" y="209"/>
                      <a:pt x="46" y="209"/>
                      <a:pt x="46" y="209"/>
                    </a:cubicBezTo>
                    <a:cubicBezTo>
                      <a:pt x="47" y="180"/>
                      <a:pt x="47" y="180"/>
                      <a:pt x="47" y="180"/>
                    </a:cubicBezTo>
                    <a:cubicBezTo>
                      <a:pt x="51" y="179"/>
                      <a:pt x="54" y="178"/>
                      <a:pt x="58" y="177"/>
                    </a:cubicBezTo>
                    <a:cubicBezTo>
                      <a:pt x="58" y="177"/>
                      <a:pt x="58" y="177"/>
                      <a:pt x="58" y="177"/>
                    </a:cubicBezTo>
                    <a:cubicBezTo>
                      <a:pt x="59" y="177"/>
                      <a:pt x="60" y="176"/>
                      <a:pt x="61" y="176"/>
                    </a:cubicBezTo>
                    <a:cubicBezTo>
                      <a:pt x="63" y="175"/>
                      <a:pt x="65" y="175"/>
                      <a:pt x="67" y="174"/>
                    </a:cubicBezTo>
                    <a:cubicBezTo>
                      <a:pt x="67" y="174"/>
                      <a:pt x="68" y="173"/>
                      <a:pt x="68" y="173"/>
                    </a:cubicBezTo>
                    <a:cubicBezTo>
                      <a:pt x="68" y="173"/>
                      <a:pt x="68" y="173"/>
                      <a:pt x="69" y="173"/>
                    </a:cubicBezTo>
                    <a:cubicBezTo>
                      <a:pt x="70" y="172"/>
                      <a:pt x="70" y="172"/>
                      <a:pt x="71" y="171"/>
                    </a:cubicBezTo>
                    <a:cubicBezTo>
                      <a:pt x="72" y="171"/>
                      <a:pt x="74" y="170"/>
                      <a:pt x="75" y="169"/>
                    </a:cubicBezTo>
                    <a:cubicBezTo>
                      <a:pt x="76" y="169"/>
                      <a:pt x="76" y="168"/>
                      <a:pt x="76" y="168"/>
                    </a:cubicBezTo>
                    <a:cubicBezTo>
                      <a:pt x="77" y="167"/>
                      <a:pt x="78" y="167"/>
                      <a:pt x="79" y="166"/>
                    </a:cubicBezTo>
                    <a:cubicBezTo>
                      <a:pt x="80" y="165"/>
                      <a:pt x="81" y="164"/>
                      <a:pt x="82" y="164"/>
                    </a:cubicBezTo>
                    <a:cubicBezTo>
                      <a:pt x="83" y="163"/>
                      <a:pt x="83" y="163"/>
                      <a:pt x="83" y="162"/>
                    </a:cubicBezTo>
                    <a:cubicBezTo>
                      <a:pt x="84" y="162"/>
                      <a:pt x="84" y="161"/>
                      <a:pt x="85" y="161"/>
                    </a:cubicBezTo>
                    <a:cubicBezTo>
                      <a:pt x="85" y="161"/>
                      <a:pt x="85" y="160"/>
                      <a:pt x="86" y="160"/>
                    </a:cubicBezTo>
                    <a:cubicBezTo>
                      <a:pt x="86" y="159"/>
                      <a:pt x="87" y="159"/>
                      <a:pt x="87" y="158"/>
                    </a:cubicBezTo>
                    <a:cubicBezTo>
                      <a:pt x="87" y="158"/>
                      <a:pt x="87" y="158"/>
                      <a:pt x="88" y="157"/>
                    </a:cubicBezTo>
                    <a:cubicBezTo>
                      <a:pt x="88" y="157"/>
                      <a:pt x="88" y="157"/>
                      <a:pt x="89" y="156"/>
                    </a:cubicBezTo>
                    <a:cubicBezTo>
                      <a:pt x="89" y="156"/>
                      <a:pt x="89" y="155"/>
                      <a:pt x="89" y="155"/>
                    </a:cubicBezTo>
                    <a:cubicBezTo>
                      <a:pt x="90" y="155"/>
                      <a:pt x="90" y="154"/>
                      <a:pt x="90" y="154"/>
                    </a:cubicBezTo>
                    <a:cubicBezTo>
                      <a:pt x="90" y="154"/>
                      <a:pt x="90" y="154"/>
                      <a:pt x="90" y="154"/>
                    </a:cubicBezTo>
                    <a:cubicBezTo>
                      <a:pt x="90" y="154"/>
                      <a:pt x="90" y="154"/>
                      <a:pt x="90" y="154"/>
                    </a:cubicBezTo>
                    <a:cubicBezTo>
                      <a:pt x="91" y="153"/>
                      <a:pt x="91" y="153"/>
                      <a:pt x="91" y="153"/>
                    </a:cubicBezTo>
                    <a:cubicBezTo>
                      <a:pt x="91" y="153"/>
                      <a:pt x="91" y="152"/>
                      <a:pt x="91" y="152"/>
                    </a:cubicBezTo>
                    <a:cubicBezTo>
                      <a:pt x="92" y="152"/>
                      <a:pt x="92" y="151"/>
                      <a:pt x="92" y="151"/>
                    </a:cubicBezTo>
                    <a:cubicBezTo>
                      <a:pt x="92" y="150"/>
                      <a:pt x="92" y="150"/>
                      <a:pt x="93" y="150"/>
                    </a:cubicBezTo>
                    <a:cubicBezTo>
                      <a:pt x="93" y="149"/>
                      <a:pt x="93" y="149"/>
                      <a:pt x="93" y="149"/>
                    </a:cubicBezTo>
                    <a:cubicBezTo>
                      <a:pt x="93" y="148"/>
                      <a:pt x="93" y="148"/>
                      <a:pt x="94" y="148"/>
                    </a:cubicBezTo>
                    <a:cubicBezTo>
                      <a:pt x="94" y="147"/>
                      <a:pt x="94" y="147"/>
                      <a:pt x="94" y="147"/>
                    </a:cubicBezTo>
                    <a:cubicBezTo>
                      <a:pt x="94" y="146"/>
                      <a:pt x="94" y="146"/>
                      <a:pt x="94" y="146"/>
                    </a:cubicBezTo>
                    <a:cubicBezTo>
                      <a:pt x="95" y="145"/>
                      <a:pt x="95" y="145"/>
                      <a:pt x="95" y="144"/>
                    </a:cubicBezTo>
                    <a:cubicBezTo>
                      <a:pt x="95" y="144"/>
                      <a:pt x="95" y="144"/>
                      <a:pt x="95" y="143"/>
                    </a:cubicBezTo>
                    <a:cubicBezTo>
                      <a:pt x="95" y="143"/>
                      <a:pt x="95" y="143"/>
                      <a:pt x="96" y="142"/>
                    </a:cubicBezTo>
                    <a:cubicBezTo>
                      <a:pt x="96" y="142"/>
                      <a:pt x="96" y="142"/>
                      <a:pt x="96" y="141"/>
                    </a:cubicBezTo>
                    <a:cubicBezTo>
                      <a:pt x="96" y="141"/>
                      <a:pt x="96" y="140"/>
                      <a:pt x="96" y="140"/>
                    </a:cubicBezTo>
                    <a:cubicBezTo>
                      <a:pt x="96" y="140"/>
                      <a:pt x="96" y="139"/>
                      <a:pt x="97" y="139"/>
                    </a:cubicBezTo>
                    <a:cubicBezTo>
                      <a:pt x="97" y="138"/>
                      <a:pt x="97" y="138"/>
                      <a:pt x="97" y="138"/>
                    </a:cubicBezTo>
                    <a:cubicBezTo>
                      <a:pt x="97" y="137"/>
                      <a:pt x="97" y="137"/>
                      <a:pt x="97" y="136"/>
                    </a:cubicBezTo>
                    <a:cubicBezTo>
                      <a:pt x="97" y="136"/>
                      <a:pt x="97" y="136"/>
                      <a:pt x="97" y="135"/>
                    </a:cubicBezTo>
                    <a:cubicBezTo>
                      <a:pt x="97" y="135"/>
                      <a:pt x="97" y="134"/>
                      <a:pt x="98" y="134"/>
                    </a:cubicBezTo>
                    <a:cubicBezTo>
                      <a:pt x="98" y="133"/>
                      <a:pt x="98" y="133"/>
                      <a:pt x="98" y="132"/>
                    </a:cubicBezTo>
                    <a:cubicBezTo>
                      <a:pt x="98" y="132"/>
                      <a:pt x="98" y="132"/>
                      <a:pt x="98" y="131"/>
                    </a:cubicBezTo>
                    <a:cubicBezTo>
                      <a:pt x="98" y="131"/>
                      <a:pt x="98" y="130"/>
                      <a:pt x="98" y="130"/>
                    </a:cubicBezTo>
                    <a:cubicBezTo>
                      <a:pt x="98" y="130"/>
                      <a:pt x="98" y="129"/>
                      <a:pt x="98" y="129"/>
                    </a:cubicBezTo>
                    <a:cubicBezTo>
                      <a:pt x="98" y="129"/>
                      <a:pt x="98" y="128"/>
                      <a:pt x="98" y="128"/>
                    </a:cubicBezTo>
                    <a:cubicBezTo>
                      <a:pt x="98" y="128"/>
                      <a:pt x="98" y="127"/>
                      <a:pt x="98" y="127"/>
                    </a:cubicBezTo>
                    <a:cubicBezTo>
                      <a:pt x="98" y="127"/>
                      <a:pt x="98" y="126"/>
                      <a:pt x="98" y="126"/>
                    </a:cubicBezTo>
                    <a:cubicBezTo>
                      <a:pt x="98" y="126"/>
                      <a:pt x="98" y="126"/>
                      <a:pt x="98" y="125"/>
                    </a:cubicBezTo>
                    <a:cubicBezTo>
                      <a:pt x="98" y="125"/>
                      <a:pt x="98" y="125"/>
                      <a:pt x="98" y="125"/>
                    </a:cubicBezTo>
                    <a:cubicBezTo>
                      <a:pt x="98" y="124"/>
                      <a:pt x="98" y="124"/>
                      <a:pt x="98" y="124"/>
                    </a:cubicBezTo>
                    <a:cubicBezTo>
                      <a:pt x="98" y="123"/>
                      <a:pt x="98" y="122"/>
                      <a:pt x="98" y="122"/>
                    </a:cubicBezTo>
                    <a:cubicBezTo>
                      <a:pt x="98" y="121"/>
                      <a:pt x="98" y="120"/>
                      <a:pt x="98" y="119"/>
                    </a:cubicBezTo>
                    <a:cubicBezTo>
                      <a:pt x="98" y="119"/>
                      <a:pt x="98" y="118"/>
                      <a:pt x="98" y="118"/>
                    </a:cubicBezTo>
                    <a:cubicBezTo>
                      <a:pt x="98" y="118"/>
                      <a:pt x="98" y="118"/>
                      <a:pt x="98" y="117"/>
                    </a:cubicBezTo>
                    <a:cubicBezTo>
                      <a:pt x="98" y="117"/>
                      <a:pt x="97" y="117"/>
                      <a:pt x="97" y="117"/>
                    </a:cubicBezTo>
                    <a:cubicBezTo>
                      <a:pt x="97" y="116"/>
                      <a:pt x="97" y="116"/>
                      <a:pt x="97" y="115"/>
                    </a:cubicBezTo>
                    <a:cubicBezTo>
                      <a:pt x="97" y="113"/>
                      <a:pt x="96" y="111"/>
                      <a:pt x="96" y="110"/>
                    </a:cubicBezTo>
                    <a:cubicBezTo>
                      <a:pt x="96" y="109"/>
                      <a:pt x="96" y="109"/>
                      <a:pt x="96" y="109"/>
                    </a:cubicBezTo>
                    <a:cubicBezTo>
                      <a:pt x="96" y="109"/>
                      <a:pt x="96" y="109"/>
                      <a:pt x="96" y="109"/>
                    </a:cubicBezTo>
                    <a:cubicBezTo>
                      <a:pt x="96" y="109"/>
                      <a:pt x="95" y="109"/>
                      <a:pt x="95" y="108"/>
                    </a:cubicBezTo>
                    <a:cubicBezTo>
                      <a:pt x="95" y="107"/>
                      <a:pt x="95" y="106"/>
                      <a:pt x="94" y="105"/>
                    </a:cubicBezTo>
                    <a:cubicBezTo>
                      <a:pt x="94" y="104"/>
                      <a:pt x="93" y="103"/>
                      <a:pt x="93" y="102"/>
                    </a:cubicBezTo>
                    <a:cubicBezTo>
                      <a:pt x="93" y="102"/>
                      <a:pt x="92" y="101"/>
                      <a:pt x="92" y="101"/>
                    </a:cubicBezTo>
                    <a:cubicBezTo>
                      <a:pt x="92" y="101"/>
                      <a:pt x="92" y="100"/>
                      <a:pt x="92" y="100"/>
                    </a:cubicBezTo>
                    <a:cubicBezTo>
                      <a:pt x="91" y="98"/>
                      <a:pt x="90" y="97"/>
                      <a:pt x="88" y="96"/>
                    </a:cubicBezTo>
                    <a:cubicBezTo>
                      <a:pt x="88" y="95"/>
                      <a:pt x="88" y="95"/>
                      <a:pt x="88" y="95"/>
                    </a:cubicBezTo>
                    <a:cubicBezTo>
                      <a:pt x="88" y="95"/>
                      <a:pt x="88" y="94"/>
                      <a:pt x="88" y="94"/>
                    </a:cubicBezTo>
                    <a:cubicBezTo>
                      <a:pt x="88" y="94"/>
                      <a:pt x="87" y="94"/>
                      <a:pt x="87" y="94"/>
                    </a:cubicBezTo>
                    <a:cubicBezTo>
                      <a:pt x="87" y="94"/>
                      <a:pt x="87" y="94"/>
                      <a:pt x="87" y="94"/>
                    </a:cubicBezTo>
                    <a:cubicBezTo>
                      <a:pt x="87" y="94"/>
                      <a:pt x="86" y="93"/>
                      <a:pt x="86" y="93"/>
                    </a:cubicBezTo>
                    <a:cubicBezTo>
                      <a:pt x="86" y="92"/>
                      <a:pt x="85" y="92"/>
                      <a:pt x="85" y="91"/>
                    </a:cubicBezTo>
                    <a:cubicBezTo>
                      <a:pt x="84" y="91"/>
                      <a:pt x="84" y="90"/>
                      <a:pt x="83" y="90"/>
                    </a:cubicBezTo>
                    <a:cubicBezTo>
                      <a:pt x="83" y="90"/>
                      <a:pt x="82" y="89"/>
                      <a:pt x="82" y="89"/>
                    </a:cubicBezTo>
                    <a:cubicBezTo>
                      <a:pt x="82" y="89"/>
                      <a:pt x="81" y="88"/>
                      <a:pt x="81" y="88"/>
                    </a:cubicBezTo>
                    <a:cubicBezTo>
                      <a:pt x="81" y="88"/>
                      <a:pt x="81" y="88"/>
                      <a:pt x="81" y="88"/>
                    </a:cubicBezTo>
                    <a:cubicBezTo>
                      <a:pt x="81" y="88"/>
                      <a:pt x="81" y="88"/>
                      <a:pt x="81" y="88"/>
                    </a:cubicBezTo>
                    <a:cubicBezTo>
                      <a:pt x="80" y="87"/>
                      <a:pt x="80" y="87"/>
                      <a:pt x="79" y="87"/>
                    </a:cubicBezTo>
                    <a:cubicBezTo>
                      <a:pt x="79" y="86"/>
                      <a:pt x="78" y="86"/>
                      <a:pt x="78" y="86"/>
                    </a:cubicBezTo>
                    <a:cubicBezTo>
                      <a:pt x="77" y="85"/>
                      <a:pt x="77" y="85"/>
                      <a:pt x="76" y="84"/>
                    </a:cubicBezTo>
                    <a:cubicBezTo>
                      <a:pt x="76" y="84"/>
                      <a:pt x="75" y="84"/>
                      <a:pt x="74" y="83"/>
                    </a:cubicBezTo>
                    <a:cubicBezTo>
                      <a:pt x="74" y="83"/>
                      <a:pt x="74" y="83"/>
                      <a:pt x="73" y="83"/>
                    </a:cubicBezTo>
                    <a:cubicBezTo>
                      <a:pt x="73" y="83"/>
                      <a:pt x="73" y="83"/>
                      <a:pt x="73" y="83"/>
                    </a:cubicBezTo>
                    <a:cubicBezTo>
                      <a:pt x="73" y="83"/>
                      <a:pt x="73" y="83"/>
                      <a:pt x="73" y="83"/>
                    </a:cubicBezTo>
                    <a:cubicBezTo>
                      <a:pt x="73" y="82"/>
                      <a:pt x="73" y="82"/>
                      <a:pt x="73" y="82"/>
                    </a:cubicBezTo>
                    <a:cubicBezTo>
                      <a:pt x="72" y="82"/>
                      <a:pt x="71" y="82"/>
                      <a:pt x="71" y="81"/>
                    </a:cubicBezTo>
                    <a:cubicBezTo>
                      <a:pt x="70" y="81"/>
                      <a:pt x="69" y="80"/>
                      <a:pt x="69" y="80"/>
                    </a:cubicBezTo>
                    <a:cubicBezTo>
                      <a:pt x="68" y="80"/>
                      <a:pt x="67" y="79"/>
                      <a:pt x="66" y="79"/>
                    </a:cubicBezTo>
                    <a:cubicBezTo>
                      <a:pt x="66" y="78"/>
                      <a:pt x="65" y="78"/>
                      <a:pt x="64" y="78"/>
                    </a:cubicBezTo>
                    <a:cubicBezTo>
                      <a:pt x="64" y="78"/>
                      <a:pt x="64" y="78"/>
                      <a:pt x="63" y="77"/>
                    </a:cubicBezTo>
                    <a:cubicBezTo>
                      <a:pt x="63" y="77"/>
                      <a:pt x="63" y="77"/>
                      <a:pt x="63" y="77"/>
                    </a:cubicBezTo>
                    <a:cubicBezTo>
                      <a:pt x="63" y="77"/>
                      <a:pt x="62" y="77"/>
                      <a:pt x="62" y="77"/>
                    </a:cubicBezTo>
                    <a:cubicBezTo>
                      <a:pt x="61" y="76"/>
                      <a:pt x="60" y="76"/>
                      <a:pt x="59" y="76"/>
                    </a:cubicBezTo>
                    <a:cubicBezTo>
                      <a:pt x="58" y="75"/>
                      <a:pt x="58" y="75"/>
                      <a:pt x="57" y="75"/>
                    </a:cubicBezTo>
                    <a:cubicBezTo>
                      <a:pt x="56" y="74"/>
                      <a:pt x="55" y="74"/>
                      <a:pt x="54" y="74"/>
                    </a:cubicBezTo>
                    <a:cubicBezTo>
                      <a:pt x="53" y="73"/>
                      <a:pt x="53" y="73"/>
                      <a:pt x="52" y="73"/>
                    </a:cubicBezTo>
                    <a:cubicBezTo>
                      <a:pt x="49" y="72"/>
                      <a:pt x="46" y="71"/>
                      <a:pt x="44" y="70"/>
                    </a:cubicBezTo>
                    <a:cubicBezTo>
                      <a:pt x="44" y="70"/>
                      <a:pt x="43" y="70"/>
                      <a:pt x="43" y="69"/>
                    </a:cubicBezTo>
                    <a:cubicBezTo>
                      <a:pt x="41" y="68"/>
                      <a:pt x="39" y="68"/>
                      <a:pt x="37" y="67"/>
                    </a:cubicBezTo>
                    <a:cubicBezTo>
                      <a:pt x="37" y="67"/>
                      <a:pt x="37" y="67"/>
                      <a:pt x="37" y="67"/>
                    </a:cubicBezTo>
                    <a:cubicBezTo>
                      <a:pt x="34" y="66"/>
                      <a:pt x="33" y="65"/>
                      <a:pt x="31" y="64"/>
                    </a:cubicBezTo>
                    <a:cubicBezTo>
                      <a:pt x="31" y="64"/>
                      <a:pt x="31" y="64"/>
                      <a:pt x="31" y="64"/>
                    </a:cubicBezTo>
                    <a:cubicBezTo>
                      <a:pt x="29" y="63"/>
                      <a:pt x="28" y="62"/>
                      <a:pt x="26" y="61"/>
                    </a:cubicBezTo>
                    <a:cubicBezTo>
                      <a:pt x="26" y="61"/>
                      <a:pt x="26" y="61"/>
                      <a:pt x="26" y="61"/>
                    </a:cubicBezTo>
                    <a:cubicBezTo>
                      <a:pt x="26" y="61"/>
                      <a:pt x="26" y="61"/>
                      <a:pt x="26" y="61"/>
                    </a:cubicBezTo>
                    <a:cubicBezTo>
                      <a:pt x="24" y="59"/>
                      <a:pt x="22" y="57"/>
                      <a:pt x="21" y="55"/>
                    </a:cubicBezTo>
                    <a:cubicBezTo>
                      <a:pt x="21" y="55"/>
                      <a:pt x="21" y="55"/>
                      <a:pt x="21" y="55"/>
                    </a:cubicBezTo>
                    <a:cubicBezTo>
                      <a:pt x="20" y="54"/>
                      <a:pt x="20" y="53"/>
                      <a:pt x="19" y="52"/>
                    </a:cubicBezTo>
                    <a:cubicBezTo>
                      <a:pt x="19" y="52"/>
                      <a:pt x="19" y="52"/>
                      <a:pt x="19" y="52"/>
                    </a:cubicBezTo>
                    <a:cubicBezTo>
                      <a:pt x="19" y="51"/>
                      <a:pt x="19" y="50"/>
                      <a:pt x="19" y="49"/>
                    </a:cubicBezTo>
                    <a:cubicBezTo>
                      <a:pt x="19" y="47"/>
                      <a:pt x="19" y="45"/>
                      <a:pt x="20" y="43"/>
                    </a:cubicBezTo>
                    <a:cubicBezTo>
                      <a:pt x="20" y="43"/>
                      <a:pt x="20" y="43"/>
                      <a:pt x="20" y="43"/>
                    </a:cubicBezTo>
                    <a:cubicBezTo>
                      <a:pt x="21" y="42"/>
                      <a:pt x="21" y="41"/>
                      <a:pt x="22" y="40"/>
                    </a:cubicBezTo>
                    <a:cubicBezTo>
                      <a:pt x="22" y="40"/>
                      <a:pt x="22" y="40"/>
                      <a:pt x="22" y="40"/>
                    </a:cubicBezTo>
                    <a:cubicBezTo>
                      <a:pt x="22" y="39"/>
                      <a:pt x="23" y="39"/>
                      <a:pt x="24" y="38"/>
                    </a:cubicBezTo>
                    <a:cubicBezTo>
                      <a:pt x="24" y="38"/>
                      <a:pt x="25" y="37"/>
                      <a:pt x="25" y="37"/>
                    </a:cubicBezTo>
                    <a:cubicBezTo>
                      <a:pt x="26" y="36"/>
                      <a:pt x="26" y="36"/>
                      <a:pt x="27" y="36"/>
                    </a:cubicBezTo>
                    <a:cubicBezTo>
                      <a:pt x="28" y="35"/>
                      <a:pt x="29" y="35"/>
                      <a:pt x="29" y="35"/>
                    </a:cubicBezTo>
                    <a:cubicBezTo>
                      <a:pt x="30" y="34"/>
                      <a:pt x="30" y="34"/>
                      <a:pt x="31" y="34"/>
                    </a:cubicBezTo>
                    <a:cubicBezTo>
                      <a:pt x="32" y="34"/>
                      <a:pt x="33" y="33"/>
                      <a:pt x="35" y="33"/>
                    </a:cubicBezTo>
                    <a:cubicBezTo>
                      <a:pt x="35" y="33"/>
                      <a:pt x="36" y="33"/>
                      <a:pt x="36" y="33"/>
                    </a:cubicBezTo>
                    <a:cubicBezTo>
                      <a:pt x="38" y="33"/>
                      <a:pt x="40" y="32"/>
                      <a:pt x="43" y="32"/>
                    </a:cubicBezTo>
                    <a:cubicBezTo>
                      <a:pt x="48" y="32"/>
                      <a:pt x="52" y="33"/>
                      <a:pt x="57" y="33"/>
                    </a:cubicBezTo>
                    <a:cubicBezTo>
                      <a:pt x="61" y="34"/>
                      <a:pt x="65" y="35"/>
                      <a:pt x="68" y="36"/>
                    </a:cubicBezTo>
                    <a:cubicBezTo>
                      <a:pt x="71" y="37"/>
                      <a:pt x="74" y="38"/>
                      <a:pt x="77" y="39"/>
                    </a:cubicBezTo>
                    <a:cubicBezTo>
                      <a:pt x="79" y="40"/>
                      <a:pt x="81" y="41"/>
                      <a:pt x="83" y="42"/>
                    </a:cubicBezTo>
                    <a:cubicBezTo>
                      <a:pt x="92" y="10"/>
                      <a:pt x="92" y="10"/>
                      <a:pt x="92" y="10"/>
                    </a:cubicBezTo>
                    <a:cubicBezTo>
                      <a:pt x="77" y="0"/>
                      <a:pt x="77" y="0"/>
                      <a:pt x="77" y="0"/>
                    </a:cubicBezTo>
                    <a:cubicBezTo>
                      <a:pt x="67" y="34"/>
                      <a:pt x="67" y="34"/>
                      <a:pt x="67" y="34"/>
                    </a:cubicBezTo>
                    <a:cubicBezTo>
                      <a:pt x="66" y="33"/>
                      <a:pt x="63" y="32"/>
                      <a:pt x="61" y="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0"/>
              <p:cNvSpPr/>
              <p:nvPr/>
            </p:nvSpPr>
            <p:spPr bwMode="auto">
              <a:xfrm>
                <a:off x="4184821" y="1126141"/>
                <a:ext cx="461963" cy="893763"/>
              </a:xfrm>
              <a:custGeom>
                <a:avLst/>
                <a:gdLst>
                  <a:gd name="T0" fmla="*/ 6 w 123"/>
                  <a:gd name="T1" fmla="*/ 200 h 238"/>
                  <a:gd name="T2" fmla="*/ 30 w 123"/>
                  <a:gd name="T3" fmla="*/ 207 h 238"/>
                  <a:gd name="T4" fmla="*/ 48 w 123"/>
                  <a:gd name="T5" fmla="*/ 209 h 238"/>
                  <a:gd name="T6" fmla="*/ 47 w 123"/>
                  <a:gd name="T7" fmla="*/ 238 h 238"/>
                  <a:gd name="T8" fmla="*/ 69 w 123"/>
                  <a:gd name="T9" fmla="*/ 211 h 238"/>
                  <a:gd name="T10" fmla="*/ 72 w 123"/>
                  <a:gd name="T11" fmla="*/ 207 h 238"/>
                  <a:gd name="T12" fmla="*/ 109 w 123"/>
                  <a:gd name="T13" fmla="*/ 189 h 238"/>
                  <a:gd name="T14" fmla="*/ 123 w 123"/>
                  <a:gd name="T15" fmla="*/ 155 h 238"/>
                  <a:gd name="T16" fmla="*/ 112 w 123"/>
                  <a:gd name="T17" fmla="*/ 124 h 238"/>
                  <a:gd name="T18" fmla="*/ 77 w 123"/>
                  <a:gd name="T19" fmla="*/ 102 h 238"/>
                  <a:gd name="T20" fmla="*/ 49 w 123"/>
                  <a:gd name="T21" fmla="*/ 89 h 238"/>
                  <a:gd name="T22" fmla="*/ 40 w 123"/>
                  <a:gd name="T23" fmla="*/ 73 h 238"/>
                  <a:gd name="T24" fmla="*/ 47 w 123"/>
                  <a:gd name="T25" fmla="*/ 59 h 238"/>
                  <a:gd name="T26" fmla="*/ 69 w 123"/>
                  <a:gd name="T27" fmla="*/ 52 h 238"/>
                  <a:gd name="T28" fmla="*/ 84 w 123"/>
                  <a:gd name="T29" fmla="*/ 53 h 238"/>
                  <a:gd name="T30" fmla="*/ 105 w 123"/>
                  <a:gd name="T31" fmla="*/ 60 h 238"/>
                  <a:gd name="T32" fmla="*/ 116 w 123"/>
                  <a:gd name="T33" fmla="*/ 34 h 238"/>
                  <a:gd name="T34" fmla="*/ 101 w 123"/>
                  <a:gd name="T35" fmla="*/ 30 h 238"/>
                  <a:gd name="T36" fmla="*/ 77 w 123"/>
                  <a:gd name="T37" fmla="*/ 27 h 238"/>
                  <a:gd name="T38" fmla="*/ 74 w 123"/>
                  <a:gd name="T39" fmla="*/ 23 h 238"/>
                  <a:gd name="T40" fmla="*/ 53 w 123"/>
                  <a:gd name="T41" fmla="*/ 1 h 238"/>
                  <a:gd name="T42" fmla="*/ 53 w 123"/>
                  <a:gd name="T43" fmla="*/ 29 h 238"/>
                  <a:gd name="T44" fmla="*/ 30 w 123"/>
                  <a:gd name="T45" fmla="*/ 36 h 238"/>
                  <a:gd name="T46" fmla="*/ 6 w 123"/>
                  <a:gd name="T47" fmla="*/ 62 h 238"/>
                  <a:gd name="T48" fmla="*/ 6 w 123"/>
                  <a:gd name="T49" fmla="*/ 96 h 238"/>
                  <a:gd name="T50" fmla="*/ 31 w 123"/>
                  <a:gd name="T51" fmla="*/ 121 h 238"/>
                  <a:gd name="T52" fmla="*/ 66 w 123"/>
                  <a:gd name="T53" fmla="*/ 135 h 238"/>
                  <a:gd name="T54" fmla="*/ 83 w 123"/>
                  <a:gd name="T55" fmla="*/ 150 h 238"/>
                  <a:gd name="T56" fmla="*/ 82 w 123"/>
                  <a:gd name="T57" fmla="*/ 169 h 238"/>
                  <a:gd name="T58" fmla="*/ 65 w 123"/>
                  <a:gd name="T59" fmla="*/ 181 h 238"/>
                  <a:gd name="T60" fmla="*/ 38 w 123"/>
                  <a:gd name="T61" fmla="*/ 181 h 238"/>
                  <a:gd name="T62" fmla="*/ 13 w 123"/>
                  <a:gd name="T63" fmla="*/ 173 h 238"/>
                  <a:gd name="T64" fmla="*/ 0 w 123"/>
                  <a:gd name="T65" fmla="*/ 19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238">
                    <a:moveTo>
                      <a:pt x="0" y="197"/>
                    </a:moveTo>
                    <a:cubicBezTo>
                      <a:pt x="2" y="198"/>
                      <a:pt x="4" y="199"/>
                      <a:pt x="6" y="200"/>
                    </a:cubicBezTo>
                    <a:cubicBezTo>
                      <a:pt x="10" y="202"/>
                      <a:pt x="13" y="203"/>
                      <a:pt x="17" y="204"/>
                    </a:cubicBezTo>
                    <a:cubicBezTo>
                      <a:pt x="22" y="205"/>
                      <a:pt x="26" y="206"/>
                      <a:pt x="30" y="207"/>
                    </a:cubicBezTo>
                    <a:cubicBezTo>
                      <a:pt x="35" y="208"/>
                      <a:pt x="40" y="208"/>
                      <a:pt x="44" y="209"/>
                    </a:cubicBezTo>
                    <a:cubicBezTo>
                      <a:pt x="48" y="209"/>
                      <a:pt x="48" y="209"/>
                      <a:pt x="48" y="209"/>
                    </a:cubicBezTo>
                    <a:cubicBezTo>
                      <a:pt x="48" y="213"/>
                      <a:pt x="48" y="213"/>
                      <a:pt x="48" y="213"/>
                    </a:cubicBezTo>
                    <a:cubicBezTo>
                      <a:pt x="47" y="238"/>
                      <a:pt x="47" y="238"/>
                      <a:pt x="47" y="238"/>
                    </a:cubicBezTo>
                    <a:cubicBezTo>
                      <a:pt x="68" y="238"/>
                      <a:pt x="68" y="238"/>
                      <a:pt x="68" y="238"/>
                    </a:cubicBezTo>
                    <a:cubicBezTo>
                      <a:pt x="69" y="211"/>
                      <a:pt x="69" y="211"/>
                      <a:pt x="69" y="211"/>
                    </a:cubicBezTo>
                    <a:cubicBezTo>
                      <a:pt x="69" y="208"/>
                      <a:pt x="69" y="208"/>
                      <a:pt x="69" y="208"/>
                    </a:cubicBezTo>
                    <a:cubicBezTo>
                      <a:pt x="72" y="207"/>
                      <a:pt x="72" y="207"/>
                      <a:pt x="72" y="207"/>
                    </a:cubicBezTo>
                    <a:cubicBezTo>
                      <a:pt x="80" y="206"/>
                      <a:pt x="87" y="204"/>
                      <a:pt x="94" y="200"/>
                    </a:cubicBezTo>
                    <a:cubicBezTo>
                      <a:pt x="100" y="197"/>
                      <a:pt x="105" y="193"/>
                      <a:pt x="109" y="189"/>
                    </a:cubicBezTo>
                    <a:cubicBezTo>
                      <a:pt x="114" y="184"/>
                      <a:pt x="117" y="179"/>
                      <a:pt x="119" y="173"/>
                    </a:cubicBezTo>
                    <a:cubicBezTo>
                      <a:pt x="121" y="168"/>
                      <a:pt x="122" y="162"/>
                      <a:pt x="123" y="155"/>
                    </a:cubicBezTo>
                    <a:cubicBezTo>
                      <a:pt x="123" y="149"/>
                      <a:pt x="122" y="143"/>
                      <a:pt x="120" y="138"/>
                    </a:cubicBezTo>
                    <a:cubicBezTo>
                      <a:pt x="119" y="133"/>
                      <a:pt x="116" y="128"/>
                      <a:pt x="112" y="124"/>
                    </a:cubicBezTo>
                    <a:cubicBezTo>
                      <a:pt x="109" y="119"/>
                      <a:pt x="104" y="116"/>
                      <a:pt x="98" y="112"/>
                    </a:cubicBezTo>
                    <a:cubicBezTo>
                      <a:pt x="92" y="108"/>
                      <a:pt x="85" y="105"/>
                      <a:pt x="77" y="102"/>
                    </a:cubicBezTo>
                    <a:cubicBezTo>
                      <a:pt x="70" y="100"/>
                      <a:pt x="65" y="98"/>
                      <a:pt x="60" y="96"/>
                    </a:cubicBezTo>
                    <a:cubicBezTo>
                      <a:pt x="56" y="93"/>
                      <a:pt x="52" y="91"/>
                      <a:pt x="49" y="89"/>
                    </a:cubicBezTo>
                    <a:cubicBezTo>
                      <a:pt x="46" y="87"/>
                      <a:pt x="44" y="85"/>
                      <a:pt x="42" y="82"/>
                    </a:cubicBezTo>
                    <a:cubicBezTo>
                      <a:pt x="40" y="79"/>
                      <a:pt x="39" y="76"/>
                      <a:pt x="40" y="73"/>
                    </a:cubicBezTo>
                    <a:cubicBezTo>
                      <a:pt x="40" y="71"/>
                      <a:pt x="40" y="68"/>
                      <a:pt x="41" y="66"/>
                    </a:cubicBezTo>
                    <a:cubicBezTo>
                      <a:pt x="42" y="63"/>
                      <a:pt x="44" y="61"/>
                      <a:pt x="47" y="59"/>
                    </a:cubicBezTo>
                    <a:cubicBezTo>
                      <a:pt x="49" y="57"/>
                      <a:pt x="52" y="55"/>
                      <a:pt x="56" y="54"/>
                    </a:cubicBezTo>
                    <a:cubicBezTo>
                      <a:pt x="59" y="53"/>
                      <a:pt x="64" y="52"/>
                      <a:pt x="69" y="52"/>
                    </a:cubicBezTo>
                    <a:cubicBezTo>
                      <a:pt x="70" y="52"/>
                      <a:pt x="70" y="52"/>
                      <a:pt x="70" y="52"/>
                    </a:cubicBezTo>
                    <a:cubicBezTo>
                      <a:pt x="74" y="52"/>
                      <a:pt x="79" y="53"/>
                      <a:pt x="84" y="53"/>
                    </a:cubicBezTo>
                    <a:cubicBezTo>
                      <a:pt x="88" y="54"/>
                      <a:pt x="92" y="55"/>
                      <a:pt x="96" y="56"/>
                    </a:cubicBezTo>
                    <a:cubicBezTo>
                      <a:pt x="99" y="57"/>
                      <a:pt x="102" y="58"/>
                      <a:pt x="105" y="60"/>
                    </a:cubicBezTo>
                    <a:cubicBezTo>
                      <a:pt x="106" y="60"/>
                      <a:pt x="107" y="60"/>
                      <a:pt x="108" y="61"/>
                    </a:cubicBezTo>
                    <a:cubicBezTo>
                      <a:pt x="116" y="34"/>
                      <a:pt x="116" y="34"/>
                      <a:pt x="116" y="34"/>
                    </a:cubicBezTo>
                    <a:cubicBezTo>
                      <a:pt x="114" y="34"/>
                      <a:pt x="112" y="33"/>
                      <a:pt x="111" y="32"/>
                    </a:cubicBezTo>
                    <a:cubicBezTo>
                      <a:pt x="108" y="31"/>
                      <a:pt x="105" y="30"/>
                      <a:pt x="101" y="30"/>
                    </a:cubicBezTo>
                    <a:cubicBezTo>
                      <a:pt x="98" y="29"/>
                      <a:pt x="94" y="28"/>
                      <a:pt x="90" y="28"/>
                    </a:cubicBezTo>
                    <a:cubicBezTo>
                      <a:pt x="86" y="27"/>
                      <a:pt x="82" y="27"/>
                      <a:pt x="77" y="27"/>
                    </a:cubicBezTo>
                    <a:cubicBezTo>
                      <a:pt x="73" y="27"/>
                      <a:pt x="73" y="27"/>
                      <a:pt x="73" y="27"/>
                    </a:cubicBezTo>
                    <a:cubicBezTo>
                      <a:pt x="74" y="23"/>
                      <a:pt x="74" y="23"/>
                      <a:pt x="74" y="23"/>
                    </a:cubicBezTo>
                    <a:cubicBezTo>
                      <a:pt x="74" y="0"/>
                      <a:pt x="74" y="0"/>
                      <a:pt x="74" y="0"/>
                    </a:cubicBezTo>
                    <a:cubicBezTo>
                      <a:pt x="53" y="1"/>
                      <a:pt x="53" y="1"/>
                      <a:pt x="53" y="1"/>
                    </a:cubicBezTo>
                    <a:cubicBezTo>
                      <a:pt x="53" y="26"/>
                      <a:pt x="53" y="26"/>
                      <a:pt x="53" y="26"/>
                    </a:cubicBezTo>
                    <a:cubicBezTo>
                      <a:pt x="53" y="29"/>
                      <a:pt x="53" y="29"/>
                      <a:pt x="53" y="29"/>
                    </a:cubicBezTo>
                    <a:cubicBezTo>
                      <a:pt x="50" y="29"/>
                      <a:pt x="50" y="29"/>
                      <a:pt x="50" y="29"/>
                    </a:cubicBezTo>
                    <a:cubicBezTo>
                      <a:pt x="42" y="31"/>
                      <a:pt x="36" y="33"/>
                      <a:pt x="30" y="36"/>
                    </a:cubicBezTo>
                    <a:cubicBezTo>
                      <a:pt x="24" y="39"/>
                      <a:pt x="19" y="43"/>
                      <a:pt x="15" y="47"/>
                    </a:cubicBezTo>
                    <a:cubicBezTo>
                      <a:pt x="12" y="51"/>
                      <a:pt x="9" y="56"/>
                      <a:pt x="6" y="62"/>
                    </a:cubicBezTo>
                    <a:cubicBezTo>
                      <a:pt x="4" y="67"/>
                      <a:pt x="3" y="73"/>
                      <a:pt x="3" y="79"/>
                    </a:cubicBezTo>
                    <a:cubicBezTo>
                      <a:pt x="3" y="85"/>
                      <a:pt x="4" y="91"/>
                      <a:pt x="6" y="96"/>
                    </a:cubicBezTo>
                    <a:cubicBezTo>
                      <a:pt x="8" y="101"/>
                      <a:pt x="11" y="106"/>
                      <a:pt x="16" y="110"/>
                    </a:cubicBezTo>
                    <a:cubicBezTo>
                      <a:pt x="20" y="114"/>
                      <a:pt x="25" y="117"/>
                      <a:pt x="31" y="121"/>
                    </a:cubicBezTo>
                    <a:cubicBezTo>
                      <a:pt x="37" y="124"/>
                      <a:pt x="43" y="127"/>
                      <a:pt x="51" y="130"/>
                    </a:cubicBezTo>
                    <a:cubicBezTo>
                      <a:pt x="57" y="132"/>
                      <a:pt x="62" y="133"/>
                      <a:pt x="66" y="135"/>
                    </a:cubicBezTo>
                    <a:cubicBezTo>
                      <a:pt x="70" y="137"/>
                      <a:pt x="73" y="140"/>
                      <a:pt x="76" y="142"/>
                    </a:cubicBezTo>
                    <a:cubicBezTo>
                      <a:pt x="79" y="144"/>
                      <a:pt x="81" y="147"/>
                      <a:pt x="83" y="150"/>
                    </a:cubicBezTo>
                    <a:cubicBezTo>
                      <a:pt x="84" y="153"/>
                      <a:pt x="85" y="156"/>
                      <a:pt x="85" y="160"/>
                    </a:cubicBezTo>
                    <a:cubicBezTo>
                      <a:pt x="85" y="163"/>
                      <a:pt x="84" y="166"/>
                      <a:pt x="82" y="169"/>
                    </a:cubicBezTo>
                    <a:cubicBezTo>
                      <a:pt x="80" y="172"/>
                      <a:pt x="78" y="175"/>
                      <a:pt x="75" y="176"/>
                    </a:cubicBezTo>
                    <a:cubicBezTo>
                      <a:pt x="72" y="178"/>
                      <a:pt x="68" y="180"/>
                      <a:pt x="65" y="181"/>
                    </a:cubicBezTo>
                    <a:cubicBezTo>
                      <a:pt x="61" y="181"/>
                      <a:pt x="57" y="182"/>
                      <a:pt x="53" y="182"/>
                    </a:cubicBezTo>
                    <a:cubicBezTo>
                      <a:pt x="47" y="182"/>
                      <a:pt x="43" y="181"/>
                      <a:pt x="38" y="181"/>
                    </a:cubicBezTo>
                    <a:cubicBezTo>
                      <a:pt x="33" y="180"/>
                      <a:pt x="29" y="179"/>
                      <a:pt x="25" y="177"/>
                    </a:cubicBezTo>
                    <a:cubicBezTo>
                      <a:pt x="20" y="176"/>
                      <a:pt x="17" y="175"/>
                      <a:pt x="13" y="173"/>
                    </a:cubicBezTo>
                    <a:cubicBezTo>
                      <a:pt x="11" y="172"/>
                      <a:pt x="9" y="171"/>
                      <a:pt x="7" y="170"/>
                    </a:cubicBezTo>
                    <a:lnTo>
                      <a:pt x="0" y="19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3" name="组合 52"/>
          <p:cNvGrpSpPr/>
          <p:nvPr/>
        </p:nvGrpSpPr>
        <p:grpSpPr>
          <a:xfrm>
            <a:off x="4199788" y="3751204"/>
            <a:ext cx="720080" cy="720080"/>
            <a:chOff x="3995936" y="3751204"/>
            <a:chExt cx="720080" cy="720080"/>
          </a:xfrm>
        </p:grpSpPr>
        <p:grpSp>
          <p:nvGrpSpPr>
            <p:cNvPr id="19" name="组合 18"/>
            <p:cNvGrpSpPr/>
            <p:nvPr/>
          </p:nvGrpSpPr>
          <p:grpSpPr>
            <a:xfrm>
              <a:off x="3995936" y="3751204"/>
              <a:ext cx="720080" cy="720080"/>
              <a:chOff x="3995936" y="4087662"/>
              <a:chExt cx="720080" cy="720080"/>
            </a:xfrm>
          </p:grpSpPr>
          <p:sp>
            <p:nvSpPr>
              <p:cNvPr id="20" name="椭圆 19"/>
              <p:cNvSpPr/>
              <p:nvPr/>
            </p:nvSpPr>
            <p:spPr>
              <a:xfrm>
                <a:off x="3995936" y="4087662"/>
                <a:ext cx="720080" cy="720080"/>
              </a:xfrm>
              <a:prstGeom prst="ellipse">
                <a:avLst/>
              </a:prstGeom>
              <a:solidFill>
                <a:srgbClr val="3090D8"/>
              </a:solidFill>
              <a:ln>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TextBox 20"/>
              <p:cNvSpPr txBox="1"/>
              <p:nvPr/>
            </p:nvSpPr>
            <p:spPr>
              <a:xfrm>
                <a:off x="3995936" y="4124536"/>
                <a:ext cx="184731" cy="646331"/>
              </a:xfrm>
              <a:prstGeom prst="rect">
                <a:avLst/>
              </a:prstGeom>
              <a:noFill/>
            </p:spPr>
            <p:txBody>
              <a:bodyPr wrap="none" rtlCol="0">
                <a:spAutoFit/>
              </a:bodyPr>
              <a:lstStyle/>
              <a:p>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4095931" y="3788078"/>
              <a:ext cx="525551" cy="617574"/>
              <a:chOff x="7993924" y="1747976"/>
              <a:chExt cx="701906" cy="824808"/>
            </a:xfrm>
          </p:grpSpPr>
          <p:sp>
            <p:nvSpPr>
              <p:cNvPr id="50" name="Freeform 68"/>
              <p:cNvSpPr/>
              <p:nvPr/>
            </p:nvSpPr>
            <p:spPr bwMode="auto">
              <a:xfrm>
                <a:off x="7993924" y="1814889"/>
                <a:ext cx="701906" cy="757895"/>
              </a:xfrm>
              <a:custGeom>
                <a:avLst/>
                <a:gdLst>
                  <a:gd name="T0" fmla="*/ 301 w 319"/>
                  <a:gd name="T1" fmla="*/ 239 h 345"/>
                  <a:gd name="T2" fmla="*/ 199 w 319"/>
                  <a:gd name="T3" fmla="*/ 210 h 345"/>
                  <a:gd name="T4" fmla="*/ 203 w 319"/>
                  <a:gd name="T5" fmla="*/ 185 h 345"/>
                  <a:gd name="T6" fmla="*/ 217 w 319"/>
                  <a:gd name="T7" fmla="*/ 166 h 345"/>
                  <a:gd name="T8" fmla="*/ 219 w 319"/>
                  <a:gd name="T9" fmla="*/ 143 h 345"/>
                  <a:gd name="T10" fmla="*/ 224 w 319"/>
                  <a:gd name="T11" fmla="*/ 145 h 345"/>
                  <a:gd name="T12" fmla="*/ 231 w 319"/>
                  <a:gd name="T13" fmla="*/ 139 h 345"/>
                  <a:gd name="T14" fmla="*/ 235 w 319"/>
                  <a:gd name="T15" fmla="*/ 103 h 345"/>
                  <a:gd name="T16" fmla="*/ 229 w 319"/>
                  <a:gd name="T17" fmla="*/ 96 h 345"/>
                  <a:gd name="T18" fmla="*/ 225 w 319"/>
                  <a:gd name="T19" fmla="*/ 97 h 345"/>
                  <a:gd name="T20" fmla="*/ 227 w 319"/>
                  <a:gd name="T21" fmla="*/ 76 h 345"/>
                  <a:gd name="T22" fmla="*/ 214 w 319"/>
                  <a:gd name="T23" fmla="*/ 26 h 345"/>
                  <a:gd name="T24" fmla="*/ 105 w 319"/>
                  <a:gd name="T25" fmla="*/ 26 h 345"/>
                  <a:gd name="T26" fmla="*/ 92 w 319"/>
                  <a:gd name="T27" fmla="*/ 76 h 345"/>
                  <a:gd name="T28" fmla="*/ 95 w 319"/>
                  <a:gd name="T29" fmla="*/ 97 h 345"/>
                  <a:gd name="T30" fmla="*/ 91 w 319"/>
                  <a:gd name="T31" fmla="*/ 96 h 345"/>
                  <a:gd name="T32" fmla="*/ 85 w 319"/>
                  <a:gd name="T33" fmla="*/ 103 h 345"/>
                  <a:gd name="T34" fmla="*/ 88 w 319"/>
                  <a:gd name="T35" fmla="*/ 139 h 345"/>
                  <a:gd name="T36" fmla="*/ 96 w 319"/>
                  <a:gd name="T37" fmla="*/ 145 h 345"/>
                  <a:gd name="T38" fmla="*/ 100 w 319"/>
                  <a:gd name="T39" fmla="*/ 143 h 345"/>
                  <a:gd name="T40" fmla="*/ 103 w 319"/>
                  <a:gd name="T41" fmla="*/ 166 h 345"/>
                  <a:gd name="T42" fmla="*/ 117 w 319"/>
                  <a:gd name="T43" fmla="*/ 185 h 345"/>
                  <a:gd name="T44" fmla="*/ 120 w 319"/>
                  <a:gd name="T45" fmla="*/ 210 h 345"/>
                  <a:gd name="T46" fmla="*/ 18 w 319"/>
                  <a:gd name="T47" fmla="*/ 239 h 345"/>
                  <a:gd name="T48" fmla="*/ 2 w 319"/>
                  <a:gd name="T49" fmla="*/ 270 h 345"/>
                  <a:gd name="T50" fmla="*/ 5 w 319"/>
                  <a:gd name="T51" fmla="*/ 307 h 345"/>
                  <a:gd name="T52" fmla="*/ 26 w 319"/>
                  <a:gd name="T53" fmla="*/ 331 h 345"/>
                  <a:gd name="T54" fmla="*/ 293 w 319"/>
                  <a:gd name="T55" fmla="*/ 331 h 345"/>
                  <a:gd name="T56" fmla="*/ 314 w 319"/>
                  <a:gd name="T57" fmla="*/ 307 h 345"/>
                  <a:gd name="T58" fmla="*/ 318 w 319"/>
                  <a:gd name="T59" fmla="*/ 270 h 345"/>
                  <a:gd name="T60" fmla="*/ 301 w 319"/>
                  <a:gd name="T61" fmla="*/ 2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9" h="345">
                    <a:moveTo>
                      <a:pt x="301" y="239"/>
                    </a:moveTo>
                    <a:cubicBezTo>
                      <a:pt x="269" y="224"/>
                      <a:pt x="234" y="214"/>
                      <a:pt x="199" y="210"/>
                    </a:cubicBezTo>
                    <a:cubicBezTo>
                      <a:pt x="200" y="201"/>
                      <a:pt x="201" y="193"/>
                      <a:pt x="203" y="185"/>
                    </a:cubicBezTo>
                    <a:cubicBezTo>
                      <a:pt x="210" y="180"/>
                      <a:pt x="216" y="172"/>
                      <a:pt x="217" y="166"/>
                    </a:cubicBezTo>
                    <a:cubicBezTo>
                      <a:pt x="218" y="158"/>
                      <a:pt x="218" y="151"/>
                      <a:pt x="219" y="143"/>
                    </a:cubicBezTo>
                    <a:cubicBezTo>
                      <a:pt x="220" y="144"/>
                      <a:pt x="222" y="145"/>
                      <a:pt x="224" y="145"/>
                    </a:cubicBezTo>
                    <a:cubicBezTo>
                      <a:pt x="227" y="145"/>
                      <a:pt x="231" y="143"/>
                      <a:pt x="231" y="139"/>
                    </a:cubicBezTo>
                    <a:cubicBezTo>
                      <a:pt x="235" y="103"/>
                      <a:pt x="235" y="103"/>
                      <a:pt x="235" y="103"/>
                    </a:cubicBezTo>
                    <a:cubicBezTo>
                      <a:pt x="235" y="99"/>
                      <a:pt x="232" y="96"/>
                      <a:pt x="229" y="96"/>
                    </a:cubicBezTo>
                    <a:cubicBezTo>
                      <a:pt x="227" y="96"/>
                      <a:pt x="226" y="96"/>
                      <a:pt x="225" y="97"/>
                    </a:cubicBezTo>
                    <a:cubicBezTo>
                      <a:pt x="225" y="90"/>
                      <a:pt x="226" y="83"/>
                      <a:pt x="227" y="76"/>
                    </a:cubicBezTo>
                    <a:cubicBezTo>
                      <a:pt x="228" y="67"/>
                      <a:pt x="232" y="42"/>
                      <a:pt x="214" y="26"/>
                    </a:cubicBezTo>
                    <a:cubicBezTo>
                      <a:pt x="188" y="0"/>
                      <a:pt x="131" y="0"/>
                      <a:pt x="105" y="26"/>
                    </a:cubicBezTo>
                    <a:cubicBezTo>
                      <a:pt x="87" y="42"/>
                      <a:pt x="92" y="67"/>
                      <a:pt x="92" y="76"/>
                    </a:cubicBezTo>
                    <a:cubicBezTo>
                      <a:pt x="93" y="83"/>
                      <a:pt x="94" y="90"/>
                      <a:pt x="95" y="97"/>
                    </a:cubicBezTo>
                    <a:cubicBezTo>
                      <a:pt x="94" y="96"/>
                      <a:pt x="92" y="96"/>
                      <a:pt x="91" y="96"/>
                    </a:cubicBezTo>
                    <a:cubicBezTo>
                      <a:pt x="87" y="96"/>
                      <a:pt x="84" y="99"/>
                      <a:pt x="85" y="103"/>
                    </a:cubicBezTo>
                    <a:cubicBezTo>
                      <a:pt x="88" y="139"/>
                      <a:pt x="88" y="139"/>
                      <a:pt x="88" y="139"/>
                    </a:cubicBezTo>
                    <a:cubicBezTo>
                      <a:pt x="89" y="143"/>
                      <a:pt x="92" y="145"/>
                      <a:pt x="96" y="145"/>
                    </a:cubicBezTo>
                    <a:cubicBezTo>
                      <a:pt x="98" y="145"/>
                      <a:pt x="99" y="144"/>
                      <a:pt x="100" y="143"/>
                    </a:cubicBezTo>
                    <a:cubicBezTo>
                      <a:pt x="101" y="151"/>
                      <a:pt x="102" y="158"/>
                      <a:pt x="103" y="166"/>
                    </a:cubicBezTo>
                    <a:cubicBezTo>
                      <a:pt x="103" y="172"/>
                      <a:pt x="109" y="180"/>
                      <a:pt x="117" y="185"/>
                    </a:cubicBezTo>
                    <a:cubicBezTo>
                      <a:pt x="118" y="193"/>
                      <a:pt x="119" y="201"/>
                      <a:pt x="120" y="210"/>
                    </a:cubicBezTo>
                    <a:cubicBezTo>
                      <a:pt x="85" y="214"/>
                      <a:pt x="51" y="224"/>
                      <a:pt x="18" y="239"/>
                    </a:cubicBezTo>
                    <a:cubicBezTo>
                      <a:pt x="8" y="245"/>
                      <a:pt x="0" y="259"/>
                      <a:pt x="2" y="270"/>
                    </a:cubicBezTo>
                    <a:cubicBezTo>
                      <a:pt x="3" y="282"/>
                      <a:pt x="4" y="295"/>
                      <a:pt x="5" y="307"/>
                    </a:cubicBezTo>
                    <a:cubicBezTo>
                      <a:pt x="6" y="318"/>
                      <a:pt x="16" y="329"/>
                      <a:pt x="26" y="331"/>
                    </a:cubicBezTo>
                    <a:cubicBezTo>
                      <a:pt x="115" y="345"/>
                      <a:pt x="205" y="345"/>
                      <a:pt x="293" y="331"/>
                    </a:cubicBezTo>
                    <a:cubicBezTo>
                      <a:pt x="303" y="329"/>
                      <a:pt x="313" y="318"/>
                      <a:pt x="314" y="307"/>
                    </a:cubicBezTo>
                    <a:cubicBezTo>
                      <a:pt x="315" y="295"/>
                      <a:pt x="317" y="282"/>
                      <a:pt x="318" y="270"/>
                    </a:cubicBezTo>
                    <a:cubicBezTo>
                      <a:pt x="319" y="259"/>
                      <a:pt x="312" y="245"/>
                      <a:pt x="301" y="23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69"/>
              <p:cNvSpPr/>
              <p:nvPr/>
            </p:nvSpPr>
            <p:spPr bwMode="auto">
              <a:xfrm>
                <a:off x="8108632" y="1747976"/>
                <a:ext cx="468393" cy="507994"/>
              </a:xfrm>
              <a:custGeom>
                <a:avLst/>
                <a:gdLst>
                  <a:gd name="T0" fmla="*/ 206 w 213"/>
                  <a:gd name="T1" fmla="*/ 131 h 231"/>
                  <a:gd name="T2" fmla="*/ 201 w 213"/>
                  <a:gd name="T3" fmla="*/ 132 h 231"/>
                  <a:gd name="T4" fmla="*/ 197 w 213"/>
                  <a:gd name="T5" fmla="*/ 120 h 231"/>
                  <a:gd name="T6" fmla="*/ 202 w 213"/>
                  <a:gd name="T7" fmla="*/ 104 h 231"/>
                  <a:gd name="T8" fmla="*/ 197 w 213"/>
                  <a:gd name="T9" fmla="*/ 54 h 231"/>
                  <a:gd name="T10" fmla="*/ 196 w 213"/>
                  <a:gd name="T11" fmla="*/ 48 h 231"/>
                  <a:gd name="T12" fmla="*/ 106 w 213"/>
                  <a:gd name="T13" fmla="*/ 1 h 231"/>
                  <a:gd name="T14" fmla="*/ 17 w 213"/>
                  <a:gd name="T15" fmla="*/ 48 h 231"/>
                  <a:gd name="T16" fmla="*/ 16 w 213"/>
                  <a:gd name="T17" fmla="*/ 54 h 231"/>
                  <a:gd name="T18" fmla="*/ 10 w 213"/>
                  <a:gd name="T19" fmla="*/ 104 h 231"/>
                  <a:gd name="T20" fmla="*/ 16 w 213"/>
                  <a:gd name="T21" fmla="*/ 120 h 231"/>
                  <a:gd name="T22" fmla="*/ 12 w 213"/>
                  <a:gd name="T23" fmla="*/ 132 h 231"/>
                  <a:gd name="T24" fmla="*/ 7 w 213"/>
                  <a:gd name="T25" fmla="*/ 131 h 231"/>
                  <a:gd name="T26" fmla="*/ 0 w 213"/>
                  <a:gd name="T27" fmla="*/ 140 h 231"/>
                  <a:gd name="T28" fmla="*/ 3 w 213"/>
                  <a:gd name="T29" fmla="*/ 152 h 231"/>
                  <a:gd name="T30" fmla="*/ 11 w 213"/>
                  <a:gd name="T31" fmla="*/ 158 h 231"/>
                  <a:gd name="T32" fmla="*/ 15 w 213"/>
                  <a:gd name="T33" fmla="*/ 157 h 231"/>
                  <a:gd name="T34" fmla="*/ 30 w 213"/>
                  <a:gd name="T35" fmla="*/ 176 h 231"/>
                  <a:gd name="T36" fmla="*/ 30 w 213"/>
                  <a:gd name="T37" fmla="*/ 176 h 231"/>
                  <a:gd name="T38" fmla="*/ 42 w 213"/>
                  <a:gd name="T39" fmla="*/ 184 h 231"/>
                  <a:gd name="T40" fmla="*/ 48 w 213"/>
                  <a:gd name="T41" fmla="*/ 181 h 231"/>
                  <a:gd name="T42" fmla="*/ 40 w 213"/>
                  <a:gd name="T43" fmla="*/ 112 h 231"/>
                  <a:gd name="T44" fmla="*/ 39 w 213"/>
                  <a:gd name="T45" fmla="*/ 109 h 231"/>
                  <a:gd name="T46" fmla="*/ 27 w 213"/>
                  <a:gd name="T47" fmla="*/ 101 h 231"/>
                  <a:gd name="T48" fmla="*/ 24 w 213"/>
                  <a:gd name="T49" fmla="*/ 102 h 231"/>
                  <a:gd name="T50" fmla="*/ 24 w 213"/>
                  <a:gd name="T51" fmla="*/ 101 h 231"/>
                  <a:gd name="T52" fmla="*/ 29 w 213"/>
                  <a:gd name="T53" fmla="*/ 59 h 231"/>
                  <a:gd name="T54" fmla="*/ 34 w 213"/>
                  <a:gd name="T55" fmla="*/ 55 h 231"/>
                  <a:gd name="T56" fmla="*/ 106 w 213"/>
                  <a:gd name="T57" fmla="*/ 18 h 231"/>
                  <a:gd name="T58" fmla="*/ 178 w 213"/>
                  <a:gd name="T59" fmla="*/ 55 h 231"/>
                  <a:gd name="T60" fmla="*/ 183 w 213"/>
                  <a:gd name="T61" fmla="*/ 59 h 231"/>
                  <a:gd name="T62" fmla="*/ 189 w 213"/>
                  <a:gd name="T63" fmla="*/ 101 h 231"/>
                  <a:gd name="T64" fmla="*/ 189 w 213"/>
                  <a:gd name="T65" fmla="*/ 102 h 231"/>
                  <a:gd name="T66" fmla="*/ 186 w 213"/>
                  <a:gd name="T67" fmla="*/ 101 h 231"/>
                  <a:gd name="T68" fmla="*/ 176 w 213"/>
                  <a:gd name="T69" fmla="*/ 104 h 231"/>
                  <a:gd name="T70" fmla="*/ 176 w 213"/>
                  <a:gd name="T71" fmla="*/ 106 h 231"/>
                  <a:gd name="T72" fmla="*/ 167 w 213"/>
                  <a:gd name="T73" fmla="*/ 183 h 231"/>
                  <a:gd name="T74" fmla="*/ 171 w 213"/>
                  <a:gd name="T75" fmla="*/ 184 h 231"/>
                  <a:gd name="T76" fmla="*/ 183 w 213"/>
                  <a:gd name="T77" fmla="*/ 176 h 231"/>
                  <a:gd name="T78" fmla="*/ 183 w 213"/>
                  <a:gd name="T79" fmla="*/ 176 h 231"/>
                  <a:gd name="T80" fmla="*/ 198 w 213"/>
                  <a:gd name="T81" fmla="*/ 157 h 231"/>
                  <a:gd name="T82" fmla="*/ 199 w 213"/>
                  <a:gd name="T83" fmla="*/ 158 h 231"/>
                  <a:gd name="T84" fmla="*/ 190 w 213"/>
                  <a:gd name="T85" fmla="*/ 187 h 231"/>
                  <a:gd name="T86" fmla="*/ 183 w 213"/>
                  <a:gd name="T87" fmla="*/ 196 h 231"/>
                  <a:gd name="T88" fmla="*/ 156 w 213"/>
                  <a:gd name="T89" fmla="*/ 209 h 231"/>
                  <a:gd name="T90" fmla="*/ 139 w 213"/>
                  <a:gd name="T91" fmla="*/ 205 h 231"/>
                  <a:gd name="T92" fmla="*/ 127 w 213"/>
                  <a:gd name="T93" fmla="*/ 221 h 231"/>
                  <a:gd name="T94" fmla="*/ 146 w 213"/>
                  <a:gd name="T95" fmla="*/ 227 h 231"/>
                  <a:gd name="T96" fmla="*/ 158 w 213"/>
                  <a:gd name="T97" fmla="*/ 215 h 231"/>
                  <a:gd name="T98" fmla="*/ 186 w 213"/>
                  <a:gd name="T99" fmla="*/ 202 h 231"/>
                  <a:gd name="T100" fmla="*/ 196 w 213"/>
                  <a:gd name="T101" fmla="*/ 189 h 231"/>
                  <a:gd name="T102" fmla="*/ 206 w 213"/>
                  <a:gd name="T103" fmla="*/ 158 h 231"/>
                  <a:gd name="T104" fmla="*/ 210 w 213"/>
                  <a:gd name="T105" fmla="*/ 152 h 231"/>
                  <a:gd name="T106" fmla="*/ 212 w 213"/>
                  <a:gd name="T107" fmla="*/ 140 h 231"/>
                  <a:gd name="T108" fmla="*/ 206 w 213"/>
                  <a:gd name="T109" fmla="*/ 1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231">
                    <a:moveTo>
                      <a:pt x="206" y="131"/>
                    </a:moveTo>
                    <a:cubicBezTo>
                      <a:pt x="204" y="131"/>
                      <a:pt x="202" y="131"/>
                      <a:pt x="201" y="132"/>
                    </a:cubicBezTo>
                    <a:cubicBezTo>
                      <a:pt x="200" y="128"/>
                      <a:pt x="199" y="123"/>
                      <a:pt x="197" y="120"/>
                    </a:cubicBezTo>
                    <a:cubicBezTo>
                      <a:pt x="199" y="115"/>
                      <a:pt x="201" y="109"/>
                      <a:pt x="202" y="104"/>
                    </a:cubicBezTo>
                    <a:cubicBezTo>
                      <a:pt x="207" y="87"/>
                      <a:pt x="204" y="69"/>
                      <a:pt x="197" y="54"/>
                    </a:cubicBezTo>
                    <a:cubicBezTo>
                      <a:pt x="197" y="52"/>
                      <a:pt x="197" y="50"/>
                      <a:pt x="196" y="48"/>
                    </a:cubicBezTo>
                    <a:cubicBezTo>
                      <a:pt x="180" y="20"/>
                      <a:pt x="145" y="0"/>
                      <a:pt x="106" y="1"/>
                    </a:cubicBezTo>
                    <a:cubicBezTo>
                      <a:pt x="68" y="0"/>
                      <a:pt x="33" y="20"/>
                      <a:pt x="17" y="48"/>
                    </a:cubicBezTo>
                    <a:cubicBezTo>
                      <a:pt x="15" y="50"/>
                      <a:pt x="15" y="52"/>
                      <a:pt x="16" y="54"/>
                    </a:cubicBezTo>
                    <a:cubicBezTo>
                      <a:pt x="8" y="69"/>
                      <a:pt x="6" y="87"/>
                      <a:pt x="10" y="104"/>
                    </a:cubicBezTo>
                    <a:cubicBezTo>
                      <a:pt x="12" y="109"/>
                      <a:pt x="14" y="115"/>
                      <a:pt x="16" y="120"/>
                    </a:cubicBezTo>
                    <a:cubicBezTo>
                      <a:pt x="14" y="123"/>
                      <a:pt x="13" y="128"/>
                      <a:pt x="12" y="132"/>
                    </a:cubicBezTo>
                    <a:cubicBezTo>
                      <a:pt x="10" y="131"/>
                      <a:pt x="8" y="131"/>
                      <a:pt x="7" y="131"/>
                    </a:cubicBezTo>
                    <a:cubicBezTo>
                      <a:pt x="2" y="132"/>
                      <a:pt x="0" y="136"/>
                      <a:pt x="0" y="140"/>
                    </a:cubicBezTo>
                    <a:cubicBezTo>
                      <a:pt x="3" y="152"/>
                      <a:pt x="3" y="152"/>
                      <a:pt x="3" y="152"/>
                    </a:cubicBezTo>
                    <a:cubicBezTo>
                      <a:pt x="3" y="156"/>
                      <a:pt x="7" y="159"/>
                      <a:pt x="11" y="158"/>
                    </a:cubicBezTo>
                    <a:cubicBezTo>
                      <a:pt x="13" y="158"/>
                      <a:pt x="14" y="157"/>
                      <a:pt x="15" y="157"/>
                    </a:cubicBezTo>
                    <a:cubicBezTo>
                      <a:pt x="18" y="165"/>
                      <a:pt x="23" y="172"/>
                      <a:pt x="30" y="176"/>
                    </a:cubicBezTo>
                    <a:cubicBezTo>
                      <a:pt x="30" y="176"/>
                      <a:pt x="30" y="176"/>
                      <a:pt x="30" y="176"/>
                    </a:cubicBezTo>
                    <a:cubicBezTo>
                      <a:pt x="31" y="181"/>
                      <a:pt x="36" y="185"/>
                      <a:pt x="42" y="184"/>
                    </a:cubicBezTo>
                    <a:cubicBezTo>
                      <a:pt x="44" y="184"/>
                      <a:pt x="46" y="183"/>
                      <a:pt x="48" y="181"/>
                    </a:cubicBezTo>
                    <a:cubicBezTo>
                      <a:pt x="45" y="158"/>
                      <a:pt x="42" y="135"/>
                      <a:pt x="40" y="112"/>
                    </a:cubicBezTo>
                    <a:cubicBezTo>
                      <a:pt x="39" y="109"/>
                      <a:pt x="39" y="109"/>
                      <a:pt x="39" y="109"/>
                    </a:cubicBezTo>
                    <a:cubicBezTo>
                      <a:pt x="38" y="104"/>
                      <a:pt x="33" y="100"/>
                      <a:pt x="27" y="101"/>
                    </a:cubicBezTo>
                    <a:cubicBezTo>
                      <a:pt x="26" y="101"/>
                      <a:pt x="25" y="102"/>
                      <a:pt x="24" y="102"/>
                    </a:cubicBezTo>
                    <a:cubicBezTo>
                      <a:pt x="24" y="102"/>
                      <a:pt x="24" y="102"/>
                      <a:pt x="24" y="101"/>
                    </a:cubicBezTo>
                    <a:cubicBezTo>
                      <a:pt x="20" y="87"/>
                      <a:pt x="23" y="72"/>
                      <a:pt x="29" y="59"/>
                    </a:cubicBezTo>
                    <a:cubicBezTo>
                      <a:pt x="31" y="58"/>
                      <a:pt x="33" y="57"/>
                      <a:pt x="34" y="55"/>
                    </a:cubicBezTo>
                    <a:cubicBezTo>
                      <a:pt x="48" y="32"/>
                      <a:pt x="76" y="17"/>
                      <a:pt x="106" y="18"/>
                    </a:cubicBezTo>
                    <a:cubicBezTo>
                      <a:pt x="137" y="17"/>
                      <a:pt x="165" y="32"/>
                      <a:pt x="178" y="55"/>
                    </a:cubicBezTo>
                    <a:cubicBezTo>
                      <a:pt x="179" y="57"/>
                      <a:pt x="181" y="58"/>
                      <a:pt x="183" y="59"/>
                    </a:cubicBezTo>
                    <a:cubicBezTo>
                      <a:pt x="190" y="72"/>
                      <a:pt x="192" y="87"/>
                      <a:pt x="189" y="101"/>
                    </a:cubicBezTo>
                    <a:cubicBezTo>
                      <a:pt x="189" y="102"/>
                      <a:pt x="189" y="102"/>
                      <a:pt x="189" y="102"/>
                    </a:cubicBezTo>
                    <a:cubicBezTo>
                      <a:pt x="188" y="102"/>
                      <a:pt x="187" y="101"/>
                      <a:pt x="186" y="101"/>
                    </a:cubicBezTo>
                    <a:cubicBezTo>
                      <a:pt x="182" y="100"/>
                      <a:pt x="178" y="102"/>
                      <a:pt x="176" y="104"/>
                    </a:cubicBezTo>
                    <a:cubicBezTo>
                      <a:pt x="176" y="105"/>
                      <a:pt x="176" y="105"/>
                      <a:pt x="176" y="106"/>
                    </a:cubicBezTo>
                    <a:cubicBezTo>
                      <a:pt x="173" y="131"/>
                      <a:pt x="170" y="157"/>
                      <a:pt x="167" y="183"/>
                    </a:cubicBezTo>
                    <a:cubicBezTo>
                      <a:pt x="168" y="183"/>
                      <a:pt x="169" y="184"/>
                      <a:pt x="171" y="184"/>
                    </a:cubicBezTo>
                    <a:cubicBezTo>
                      <a:pt x="177" y="185"/>
                      <a:pt x="182" y="181"/>
                      <a:pt x="183" y="176"/>
                    </a:cubicBezTo>
                    <a:cubicBezTo>
                      <a:pt x="183" y="176"/>
                      <a:pt x="183" y="176"/>
                      <a:pt x="183" y="176"/>
                    </a:cubicBezTo>
                    <a:cubicBezTo>
                      <a:pt x="189" y="172"/>
                      <a:pt x="195" y="165"/>
                      <a:pt x="198" y="157"/>
                    </a:cubicBezTo>
                    <a:cubicBezTo>
                      <a:pt x="198" y="157"/>
                      <a:pt x="199" y="157"/>
                      <a:pt x="199" y="158"/>
                    </a:cubicBezTo>
                    <a:cubicBezTo>
                      <a:pt x="190" y="187"/>
                      <a:pt x="190" y="187"/>
                      <a:pt x="190" y="187"/>
                    </a:cubicBezTo>
                    <a:cubicBezTo>
                      <a:pt x="190" y="187"/>
                      <a:pt x="188" y="193"/>
                      <a:pt x="183" y="196"/>
                    </a:cubicBezTo>
                    <a:cubicBezTo>
                      <a:pt x="179" y="198"/>
                      <a:pt x="166" y="204"/>
                      <a:pt x="156" y="209"/>
                    </a:cubicBezTo>
                    <a:cubicBezTo>
                      <a:pt x="153" y="206"/>
                      <a:pt x="146" y="205"/>
                      <a:pt x="139" y="205"/>
                    </a:cubicBezTo>
                    <a:cubicBezTo>
                      <a:pt x="130" y="206"/>
                      <a:pt x="125" y="213"/>
                      <a:pt x="127" y="221"/>
                    </a:cubicBezTo>
                    <a:cubicBezTo>
                      <a:pt x="129" y="228"/>
                      <a:pt x="138" y="231"/>
                      <a:pt x="146" y="227"/>
                    </a:cubicBezTo>
                    <a:cubicBezTo>
                      <a:pt x="152" y="223"/>
                      <a:pt x="157" y="219"/>
                      <a:pt x="158" y="215"/>
                    </a:cubicBezTo>
                    <a:cubicBezTo>
                      <a:pt x="168" y="210"/>
                      <a:pt x="181" y="204"/>
                      <a:pt x="186" y="202"/>
                    </a:cubicBezTo>
                    <a:cubicBezTo>
                      <a:pt x="194" y="197"/>
                      <a:pt x="196" y="189"/>
                      <a:pt x="196" y="189"/>
                    </a:cubicBezTo>
                    <a:cubicBezTo>
                      <a:pt x="206" y="158"/>
                      <a:pt x="206" y="158"/>
                      <a:pt x="206" y="158"/>
                    </a:cubicBezTo>
                    <a:cubicBezTo>
                      <a:pt x="208" y="157"/>
                      <a:pt x="210" y="155"/>
                      <a:pt x="210" y="152"/>
                    </a:cubicBezTo>
                    <a:cubicBezTo>
                      <a:pt x="212" y="140"/>
                      <a:pt x="212" y="140"/>
                      <a:pt x="212" y="140"/>
                    </a:cubicBezTo>
                    <a:cubicBezTo>
                      <a:pt x="213" y="136"/>
                      <a:pt x="210" y="132"/>
                      <a:pt x="206" y="131"/>
                    </a:cubicBezTo>
                    <a:close/>
                  </a:path>
                </a:pathLst>
              </a:custGeom>
              <a:solidFill>
                <a:srgbClr val="EC70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57" name="组合 56"/>
          <p:cNvGrpSpPr/>
          <p:nvPr/>
        </p:nvGrpSpPr>
        <p:grpSpPr>
          <a:xfrm>
            <a:off x="815412" y="1518956"/>
            <a:ext cx="2592288" cy="2592288"/>
            <a:chOff x="815412" y="1518956"/>
            <a:chExt cx="2592288" cy="2592288"/>
          </a:xfrm>
        </p:grpSpPr>
        <p:sp>
          <p:nvSpPr>
            <p:cNvPr id="7" name="椭圆 6"/>
            <p:cNvSpPr/>
            <p:nvPr/>
          </p:nvSpPr>
          <p:spPr>
            <a:xfrm>
              <a:off x="929962" y="1633506"/>
              <a:ext cx="2363189" cy="2363189"/>
            </a:xfrm>
            <a:prstGeom prst="ellipse">
              <a:avLst/>
            </a:prstGeom>
            <a:solidFill>
              <a:srgbClr val="3090D8"/>
            </a:solidFill>
            <a:ln cmpd="dbl">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椭圆 7"/>
            <p:cNvSpPr/>
            <p:nvPr/>
          </p:nvSpPr>
          <p:spPr>
            <a:xfrm>
              <a:off x="815412" y="1518956"/>
              <a:ext cx="2592288" cy="2592288"/>
            </a:xfrm>
            <a:prstGeom prst="ellipse">
              <a:avLst/>
            </a:prstGeom>
            <a:noFill/>
            <a:ln cmpd="sng">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矩形 55"/>
            <p:cNvSpPr/>
            <p:nvPr/>
          </p:nvSpPr>
          <p:spPr>
            <a:xfrm>
              <a:off x="1139448" y="2219913"/>
              <a:ext cx="1944216" cy="1200329"/>
            </a:xfrm>
            <a:prstGeom prst="rect">
              <a:avLst/>
            </a:prstGeom>
            <a:noFill/>
          </p:spPr>
          <p:txBody>
            <a:bodyPr wrap="square" lIns="91440" tIns="45720" rIns="91440" bIns="45720">
              <a:spAutoFit/>
            </a:bodyPr>
            <a:lstStyle/>
            <a:p>
              <a:pPr algn="ctr"/>
              <a:r>
                <a:rPr lang="en-US" altLang="zh-CN" sz="7200" b="1" dirty="0">
                  <a:ln w="12700">
                    <a:solidFill>
                      <a:schemeClr val="accent5"/>
                    </a:solidFill>
                    <a:prstDash val="solid"/>
                  </a:ln>
                  <a:pattFill prst="ltDnDiag">
                    <a:fgClr>
                      <a:schemeClr val="accent5">
                        <a:lumMod val="60000"/>
                        <a:lumOff val="40000"/>
                      </a:schemeClr>
                    </a:fgClr>
                    <a:bgClr>
                      <a:schemeClr val="bg1"/>
                    </a:bgClr>
                  </a:pattFill>
                </a:rPr>
                <a:t>RDS</a:t>
              </a:r>
              <a:endParaRPr lang="zh-CN" altLang="en-US" sz="7200" b="1" dirty="0">
                <a:ln w="12700">
                  <a:solidFill>
                    <a:schemeClr val="accent5"/>
                  </a:solidFill>
                  <a:prstDash val="solid"/>
                </a:ln>
                <a:pattFill prst="ltDnDiag">
                  <a:fgClr>
                    <a:schemeClr val="accent5">
                      <a:lumMod val="60000"/>
                      <a:lumOff val="40000"/>
                    </a:schemeClr>
                  </a:fgClr>
                  <a:bgClr>
                    <a:schemeClr val="bg1"/>
                  </a:bgClr>
                </a:patt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anim calcmode="lin" valueType="num">
                                      <p:cBhvr>
                                        <p:cTn id="31" dur="1000" fill="hold"/>
                                        <p:tgtEl>
                                          <p:spTgt spid="25"/>
                                        </p:tgtEl>
                                        <p:attrNameLst>
                                          <p:attrName>ppt_x</p:attrName>
                                        </p:attrNameLst>
                                      </p:cBhvr>
                                      <p:tavLst>
                                        <p:tav tm="0">
                                          <p:val>
                                            <p:strVal val="#ppt_x"/>
                                          </p:val>
                                        </p:tav>
                                        <p:tav tm="100000">
                                          <p:val>
                                            <p:strVal val="#ppt_x"/>
                                          </p:val>
                                        </p:tav>
                                      </p:tavLst>
                                    </p:anim>
                                    <p:anim calcmode="lin" valueType="num">
                                      <p:cBhvr>
                                        <p:cTn id="32" dur="1000" fill="hold"/>
                                        <p:tgtEl>
                                          <p:spTgt spid="25"/>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3" grpId="0"/>
      <p:bldP spid="25"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3286477" cy="400110"/>
          </a:xfrm>
          <a:prstGeom prst="rect">
            <a:avLst/>
          </a:prstGeom>
          <a:noFill/>
        </p:spPr>
        <p:txBody>
          <a:bodyPr wrap="none" rtlCol="0">
            <a:spAutoFit/>
          </a:body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RDS</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与自建数据库性能对比</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85737" y="904875"/>
            <a:ext cx="8772525" cy="3333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210588" cy="40011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价格对比</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40559" y="1635646"/>
            <a:ext cx="2232248" cy="2232248"/>
            <a:chOff x="815412" y="1518956"/>
            <a:chExt cx="2592288" cy="2592288"/>
          </a:xfrm>
        </p:grpSpPr>
        <p:sp>
          <p:nvSpPr>
            <p:cNvPr id="17" name="椭圆 16"/>
            <p:cNvSpPr/>
            <p:nvPr/>
          </p:nvSpPr>
          <p:spPr>
            <a:xfrm>
              <a:off x="929962" y="1633506"/>
              <a:ext cx="2363189" cy="2363189"/>
            </a:xfrm>
            <a:prstGeom prst="ellipse">
              <a:avLst/>
            </a:prstGeom>
            <a:solidFill>
              <a:srgbClr val="3090D8"/>
            </a:solidFill>
            <a:ln cmpd="dbl">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a:off x="815412" y="1518956"/>
              <a:ext cx="2592288" cy="2592288"/>
            </a:xfrm>
            <a:prstGeom prst="ellipse">
              <a:avLst/>
            </a:prstGeom>
            <a:noFill/>
            <a:ln cmpd="sng">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p:cNvSpPr/>
            <p:nvPr/>
          </p:nvSpPr>
          <p:spPr>
            <a:xfrm>
              <a:off x="1139448" y="2219913"/>
              <a:ext cx="1944216" cy="1090125"/>
            </a:xfrm>
            <a:prstGeom prst="rect">
              <a:avLst/>
            </a:prstGeom>
            <a:noFill/>
          </p:spPr>
          <p:txBody>
            <a:bodyPr wrap="square" lIns="91440" tIns="45720" rIns="91440" bIns="45720">
              <a:spAutoFit/>
            </a:bodyPr>
            <a:lstStyle/>
            <a:p>
              <a:pPr algn="ctr"/>
              <a:r>
                <a:rPr lang="en-US" altLang="zh-CN" sz="5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RDS</a:t>
              </a:r>
              <a:endParaRPr lang="zh-CN" altLang="en-US" sz="5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grpSp>
        <p:nvGrpSpPr>
          <p:cNvPr id="20" name="组合 19"/>
          <p:cNvGrpSpPr/>
          <p:nvPr/>
        </p:nvGrpSpPr>
        <p:grpSpPr>
          <a:xfrm>
            <a:off x="3460368" y="1707654"/>
            <a:ext cx="2223264" cy="2160240"/>
            <a:chOff x="745213" y="1518956"/>
            <a:chExt cx="2667916" cy="2592288"/>
          </a:xfrm>
        </p:grpSpPr>
        <p:sp>
          <p:nvSpPr>
            <p:cNvPr id="21" name="椭圆 20"/>
            <p:cNvSpPr/>
            <p:nvPr/>
          </p:nvSpPr>
          <p:spPr>
            <a:xfrm>
              <a:off x="929962" y="1633506"/>
              <a:ext cx="2363189" cy="2363189"/>
            </a:xfrm>
            <a:prstGeom prst="ellipse">
              <a:avLst/>
            </a:prstGeom>
            <a:solidFill>
              <a:srgbClr val="3090D8"/>
            </a:solidFill>
            <a:ln cmpd="dbl">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椭圆 21"/>
            <p:cNvSpPr/>
            <p:nvPr/>
          </p:nvSpPr>
          <p:spPr>
            <a:xfrm>
              <a:off x="815412" y="1518956"/>
              <a:ext cx="2592288" cy="2592288"/>
            </a:xfrm>
            <a:prstGeom prst="ellipse">
              <a:avLst/>
            </a:prstGeom>
            <a:noFill/>
            <a:ln cmpd="sng">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矩形 34"/>
            <p:cNvSpPr/>
            <p:nvPr/>
          </p:nvSpPr>
          <p:spPr>
            <a:xfrm>
              <a:off x="745213" y="2249372"/>
              <a:ext cx="2667916" cy="1126463"/>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ECS</a:t>
              </a:r>
              <a:endParaRPr lang="zh-CN" altLang="en-US" sz="5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grpSp>
        <p:nvGrpSpPr>
          <p:cNvPr id="36" name="组合 35"/>
          <p:cNvGrpSpPr/>
          <p:nvPr/>
        </p:nvGrpSpPr>
        <p:grpSpPr>
          <a:xfrm>
            <a:off x="6660232" y="1705574"/>
            <a:ext cx="2160241" cy="2160240"/>
            <a:chOff x="815412" y="1518956"/>
            <a:chExt cx="2592288" cy="2592288"/>
          </a:xfrm>
        </p:grpSpPr>
        <p:sp>
          <p:nvSpPr>
            <p:cNvPr id="37" name="椭圆 36"/>
            <p:cNvSpPr/>
            <p:nvPr/>
          </p:nvSpPr>
          <p:spPr>
            <a:xfrm>
              <a:off x="929961" y="1633506"/>
              <a:ext cx="2363189" cy="2363189"/>
            </a:xfrm>
            <a:prstGeom prst="ellipse">
              <a:avLst/>
            </a:prstGeom>
            <a:solidFill>
              <a:srgbClr val="3090D8"/>
            </a:solidFill>
            <a:ln cmpd="dbl">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椭圆 37"/>
            <p:cNvSpPr/>
            <p:nvPr/>
          </p:nvSpPr>
          <p:spPr>
            <a:xfrm>
              <a:off x="815412" y="1518956"/>
              <a:ext cx="2592288" cy="2592288"/>
            </a:xfrm>
            <a:prstGeom prst="ellipse">
              <a:avLst/>
            </a:prstGeom>
            <a:noFill/>
            <a:ln cmpd="sng">
              <a:solidFill>
                <a:srgbClr val="309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矩形 38"/>
            <p:cNvSpPr/>
            <p:nvPr/>
          </p:nvSpPr>
          <p:spPr>
            <a:xfrm>
              <a:off x="947245" y="2126688"/>
              <a:ext cx="2268252" cy="1440395"/>
            </a:xfrm>
            <a:prstGeom prst="rect">
              <a:avLst/>
            </a:prstGeom>
            <a:noFill/>
          </p:spPr>
          <p:txBody>
            <a:bodyPr wrap="square" lIns="91440" tIns="45720" rIns="91440" bIns="45720">
              <a:spAutoFit/>
            </a:bodyPr>
            <a:lstStyle/>
            <a:p>
              <a:pPr algn="ctr"/>
              <a:r>
                <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自购服务器</a:t>
              </a:r>
              <a:endPar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40" name="Freeform 11"/>
          <p:cNvSpPr>
            <a:spLocks noEditPoints="1"/>
          </p:cNvSpPr>
          <p:nvPr/>
        </p:nvSpPr>
        <p:spPr bwMode="auto">
          <a:xfrm>
            <a:off x="2859234" y="2571750"/>
            <a:ext cx="533400" cy="533400"/>
          </a:xfrm>
          <a:custGeom>
            <a:avLst/>
            <a:gdLst>
              <a:gd name="T0" fmla="*/ 71 w 142"/>
              <a:gd name="T1" fmla="*/ 0 h 142"/>
              <a:gd name="T2" fmla="*/ 0 w 142"/>
              <a:gd name="T3" fmla="*/ 71 h 142"/>
              <a:gd name="T4" fmla="*/ 71 w 142"/>
              <a:gd name="T5" fmla="*/ 142 h 142"/>
              <a:gd name="T6" fmla="*/ 142 w 142"/>
              <a:gd name="T7" fmla="*/ 71 h 142"/>
              <a:gd name="T8" fmla="*/ 71 w 142"/>
              <a:gd name="T9" fmla="*/ 0 h 142"/>
              <a:gd name="T10" fmla="*/ 71 w 142"/>
              <a:gd name="T11" fmla="*/ 138 h 142"/>
              <a:gd name="T12" fmla="*/ 4 w 142"/>
              <a:gd name="T13" fmla="*/ 71 h 142"/>
              <a:gd name="T14" fmla="*/ 71 w 142"/>
              <a:gd name="T15" fmla="*/ 4 h 142"/>
              <a:gd name="T16" fmla="*/ 138 w 142"/>
              <a:gd name="T17" fmla="*/ 71 h 142"/>
              <a:gd name="T18" fmla="*/ 71 w 142"/>
              <a:gd name="T19" fmla="*/ 13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71" y="0"/>
                </a:moveTo>
                <a:cubicBezTo>
                  <a:pt x="32" y="0"/>
                  <a:pt x="0" y="32"/>
                  <a:pt x="0" y="71"/>
                </a:cubicBezTo>
                <a:cubicBezTo>
                  <a:pt x="0" y="110"/>
                  <a:pt x="32" y="142"/>
                  <a:pt x="71" y="142"/>
                </a:cubicBezTo>
                <a:cubicBezTo>
                  <a:pt x="110" y="142"/>
                  <a:pt x="142" y="110"/>
                  <a:pt x="142" y="71"/>
                </a:cubicBezTo>
                <a:cubicBezTo>
                  <a:pt x="142" y="32"/>
                  <a:pt x="110" y="0"/>
                  <a:pt x="71" y="0"/>
                </a:cubicBezTo>
                <a:close/>
                <a:moveTo>
                  <a:pt x="71" y="138"/>
                </a:moveTo>
                <a:cubicBezTo>
                  <a:pt x="34" y="138"/>
                  <a:pt x="4" y="108"/>
                  <a:pt x="4" y="71"/>
                </a:cubicBezTo>
                <a:cubicBezTo>
                  <a:pt x="4" y="34"/>
                  <a:pt x="34" y="4"/>
                  <a:pt x="71" y="4"/>
                </a:cubicBezTo>
                <a:cubicBezTo>
                  <a:pt x="108" y="4"/>
                  <a:pt x="138" y="34"/>
                  <a:pt x="138" y="71"/>
                </a:cubicBezTo>
                <a:cubicBezTo>
                  <a:pt x="138" y="108"/>
                  <a:pt x="108" y="138"/>
                  <a:pt x="71" y="138"/>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1" name="Freeform 118"/>
          <p:cNvSpPr/>
          <p:nvPr/>
        </p:nvSpPr>
        <p:spPr bwMode="auto">
          <a:xfrm rot="10800000">
            <a:off x="3060846" y="2700338"/>
            <a:ext cx="139700" cy="277813"/>
          </a:xfrm>
          <a:custGeom>
            <a:avLst/>
            <a:gdLst>
              <a:gd name="T0" fmla="*/ 3 w 37"/>
              <a:gd name="T1" fmla="*/ 0 h 74"/>
              <a:gd name="T2" fmla="*/ 0 w 37"/>
              <a:gd name="T3" fmla="*/ 0 h 74"/>
              <a:gd name="T4" fmla="*/ 0 w 37"/>
              <a:gd name="T5" fmla="*/ 3 h 74"/>
              <a:gd name="T6" fmla="*/ 32 w 37"/>
              <a:gd name="T7" fmla="*/ 34 h 74"/>
              <a:gd name="T8" fmla="*/ 32 w 37"/>
              <a:gd name="T9" fmla="*/ 39 h 74"/>
              <a:gd name="T10" fmla="*/ 0 w 37"/>
              <a:gd name="T11" fmla="*/ 71 h 74"/>
              <a:gd name="T12" fmla="*/ 0 w 37"/>
              <a:gd name="T13" fmla="*/ 73 h 74"/>
              <a:gd name="T14" fmla="*/ 2 w 37"/>
              <a:gd name="T15" fmla="*/ 74 h 74"/>
              <a:gd name="T16" fmla="*/ 3 w 37"/>
              <a:gd name="T17" fmla="*/ 73 h 74"/>
              <a:gd name="T18" fmla="*/ 34 w 37"/>
              <a:gd name="T19" fmla="*/ 42 h 74"/>
              <a:gd name="T20" fmla="*/ 34 w 37"/>
              <a:gd name="T21" fmla="*/ 31 h 74"/>
              <a:gd name="T22" fmla="*/ 3 w 37"/>
              <a:gd name="T2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74">
                <a:moveTo>
                  <a:pt x="3" y="0"/>
                </a:moveTo>
                <a:cubicBezTo>
                  <a:pt x="3" y="0"/>
                  <a:pt x="1" y="0"/>
                  <a:pt x="0" y="0"/>
                </a:cubicBezTo>
                <a:cubicBezTo>
                  <a:pt x="0" y="1"/>
                  <a:pt x="0" y="2"/>
                  <a:pt x="0" y="3"/>
                </a:cubicBezTo>
                <a:cubicBezTo>
                  <a:pt x="32" y="34"/>
                  <a:pt x="32" y="34"/>
                  <a:pt x="32" y="34"/>
                </a:cubicBezTo>
                <a:cubicBezTo>
                  <a:pt x="33" y="36"/>
                  <a:pt x="33" y="38"/>
                  <a:pt x="32" y="39"/>
                </a:cubicBezTo>
                <a:cubicBezTo>
                  <a:pt x="0" y="71"/>
                  <a:pt x="0" y="71"/>
                  <a:pt x="0" y="71"/>
                </a:cubicBezTo>
                <a:cubicBezTo>
                  <a:pt x="0" y="71"/>
                  <a:pt x="0" y="73"/>
                  <a:pt x="0" y="73"/>
                </a:cubicBezTo>
                <a:cubicBezTo>
                  <a:pt x="1" y="74"/>
                  <a:pt x="1" y="74"/>
                  <a:pt x="2" y="74"/>
                </a:cubicBezTo>
                <a:cubicBezTo>
                  <a:pt x="2" y="74"/>
                  <a:pt x="3" y="74"/>
                  <a:pt x="3" y="73"/>
                </a:cubicBezTo>
                <a:cubicBezTo>
                  <a:pt x="34" y="42"/>
                  <a:pt x="34" y="42"/>
                  <a:pt x="34" y="42"/>
                </a:cubicBezTo>
                <a:cubicBezTo>
                  <a:pt x="37" y="39"/>
                  <a:pt x="37" y="34"/>
                  <a:pt x="34" y="31"/>
                </a:cubicBezTo>
                <a:lnTo>
                  <a:pt x="3" y="0"/>
                </a:ln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2" name="Freeform 11"/>
          <p:cNvSpPr>
            <a:spLocks noEditPoints="1"/>
          </p:cNvSpPr>
          <p:nvPr/>
        </p:nvSpPr>
        <p:spPr bwMode="auto">
          <a:xfrm>
            <a:off x="6010318" y="2574235"/>
            <a:ext cx="533400" cy="533400"/>
          </a:xfrm>
          <a:custGeom>
            <a:avLst/>
            <a:gdLst>
              <a:gd name="T0" fmla="*/ 71 w 142"/>
              <a:gd name="T1" fmla="*/ 0 h 142"/>
              <a:gd name="T2" fmla="*/ 0 w 142"/>
              <a:gd name="T3" fmla="*/ 71 h 142"/>
              <a:gd name="T4" fmla="*/ 71 w 142"/>
              <a:gd name="T5" fmla="*/ 142 h 142"/>
              <a:gd name="T6" fmla="*/ 142 w 142"/>
              <a:gd name="T7" fmla="*/ 71 h 142"/>
              <a:gd name="T8" fmla="*/ 71 w 142"/>
              <a:gd name="T9" fmla="*/ 0 h 142"/>
              <a:gd name="T10" fmla="*/ 71 w 142"/>
              <a:gd name="T11" fmla="*/ 138 h 142"/>
              <a:gd name="T12" fmla="*/ 4 w 142"/>
              <a:gd name="T13" fmla="*/ 71 h 142"/>
              <a:gd name="T14" fmla="*/ 71 w 142"/>
              <a:gd name="T15" fmla="*/ 4 h 142"/>
              <a:gd name="T16" fmla="*/ 138 w 142"/>
              <a:gd name="T17" fmla="*/ 71 h 142"/>
              <a:gd name="T18" fmla="*/ 71 w 142"/>
              <a:gd name="T19" fmla="*/ 13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71" y="0"/>
                </a:moveTo>
                <a:cubicBezTo>
                  <a:pt x="32" y="0"/>
                  <a:pt x="0" y="32"/>
                  <a:pt x="0" y="71"/>
                </a:cubicBezTo>
                <a:cubicBezTo>
                  <a:pt x="0" y="110"/>
                  <a:pt x="32" y="142"/>
                  <a:pt x="71" y="142"/>
                </a:cubicBezTo>
                <a:cubicBezTo>
                  <a:pt x="110" y="142"/>
                  <a:pt x="142" y="110"/>
                  <a:pt x="142" y="71"/>
                </a:cubicBezTo>
                <a:cubicBezTo>
                  <a:pt x="142" y="32"/>
                  <a:pt x="110" y="0"/>
                  <a:pt x="71" y="0"/>
                </a:cubicBezTo>
                <a:close/>
                <a:moveTo>
                  <a:pt x="71" y="138"/>
                </a:moveTo>
                <a:cubicBezTo>
                  <a:pt x="34" y="138"/>
                  <a:pt x="4" y="108"/>
                  <a:pt x="4" y="71"/>
                </a:cubicBezTo>
                <a:cubicBezTo>
                  <a:pt x="4" y="34"/>
                  <a:pt x="34" y="4"/>
                  <a:pt x="71" y="4"/>
                </a:cubicBezTo>
                <a:cubicBezTo>
                  <a:pt x="108" y="4"/>
                  <a:pt x="138" y="34"/>
                  <a:pt x="138" y="71"/>
                </a:cubicBezTo>
                <a:cubicBezTo>
                  <a:pt x="138" y="108"/>
                  <a:pt x="108" y="138"/>
                  <a:pt x="71" y="138"/>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3" name="Freeform 118"/>
          <p:cNvSpPr/>
          <p:nvPr/>
        </p:nvSpPr>
        <p:spPr bwMode="auto">
          <a:xfrm rot="10800000">
            <a:off x="6211930" y="2702823"/>
            <a:ext cx="139700" cy="277813"/>
          </a:xfrm>
          <a:custGeom>
            <a:avLst/>
            <a:gdLst>
              <a:gd name="T0" fmla="*/ 3 w 37"/>
              <a:gd name="T1" fmla="*/ 0 h 74"/>
              <a:gd name="T2" fmla="*/ 0 w 37"/>
              <a:gd name="T3" fmla="*/ 0 h 74"/>
              <a:gd name="T4" fmla="*/ 0 w 37"/>
              <a:gd name="T5" fmla="*/ 3 h 74"/>
              <a:gd name="T6" fmla="*/ 32 w 37"/>
              <a:gd name="T7" fmla="*/ 34 h 74"/>
              <a:gd name="T8" fmla="*/ 32 w 37"/>
              <a:gd name="T9" fmla="*/ 39 h 74"/>
              <a:gd name="T10" fmla="*/ 0 w 37"/>
              <a:gd name="T11" fmla="*/ 71 h 74"/>
              <a:gd name="T12" fmla="*/ 0 w 37"/>
              <a:gd name="T13" fmla="*/ 73 h 74"/>
              <a:gd name="T14" fmla="*/ 2 w 37"/>
              <a:gd name="T15" fmla="*/ 74 h 74"/>
              <a:gd name="T16" fmla="*/ 3 w 37"/>
              <a:gd name="T17" fmla="*/ 73 h 74"/>
              <a:gd name="T18" fmla="*/ 34 w 37"/>
              <a:gd name="T19" fmla="*/ 42 h 74"/>
              <a:gd name="T20" fmla="*/ 34 w 37"/>
              <a:gd name="T21" fmla="*/ 31 h 74"/>
              <a:gd name="T22" fmla="*/ 3 w 37"/>
              <a:gd name="T2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74">
                <a:moveTo>
                  <a:pt x="3" y="0"/>
                </a:moveTo>
                <a:cubicBezTo>
                  <a:pt x="3" y="0"/>
                  <a:pt x="1" y="0"/>
                  <a:pt x="0" y="0"/>
                </a:cubicBezTo>
                <a:cubicBezTo>
                  <a:pt x="0" y="1"/>
                  <a:pt x="0" y="2"/>
                  <a:pt x="0" y="3"/>
                </a:cubicBezTo>
                <a:cubicBezTo>
                  <a:pt x="32" y="34"/>
                  <a:pt x="32" y="34"/>
                  <a:pt x="32" y="34"/>
                </a:cubicBezTo>
                <a:cubicBezTo>
                  <a:pt x="33" y="36"/>
                  <a:pt x="33" y="38"/>
                  <a:pt x="32" y="39"/>
                </a:cubicBezTo>
                <a:cubicBezTo>
                  <a:pt x="0" y="71"/>
                  <a:pt x="0" y="71"/>
                  <a:pt x="0" y="71"/>
                </a:cubicBezTo>
                <a:cubicBezTo>
                  <a:pt x="0" y="71"/>
                  <a:pt x="0" y="73"/>
                  <a:pt x="0" y="73"/>
                </a:cubicBezTo>
                <a:cubicBezTo>
                  <a:pt x="1" y="74"/>
                  <a:pt x="1" y="74"/>
                  <a:pt x="2" y="74"/>
                </a:cubicBezTo>
                <a:cubicBezTo>
                  <a:pt x="2" y="74"/>
                  <a:pt x="3" y="74"/>
                  <a:pt x="3" y="73"/>
                </a:cubicBezTo>
                <a:cubicBezTo>
                  <a:pt x="34" y="42"/>
                  <a:pt x="34" y="42"/>
                  <a:pt x="34" y="42"/>
                </a:cubicBezTo>
                <a:cubicBezTo>
                  <a:pt x="37" y="39"/>
                  <a:pt x="37" y="34"/>
                  <a:pt x="34" y="31"/>
                </a:cubicBezTo>
                <a:lnTo>
                  <a:pt x="3" y="0"/>
                </a:lnTo>
                <a:close/>
              </a:path>
            </a:pathLst>
          </a:custGeom>
          <a:solidFill>
            <a:schemeClr val="tx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1851100"/>
            <a:ext cx="3203848" cy="1441301"/>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5179218" y="2067694"/>
            <a:ext cx="1944891" cy="523220"/>
          </a:xfrm>
          <a:prstGeom prst="rect">
            <a:avLst/>
          </a:prstGeom>
          <a:noFill/>
          <a:ln>
            <a:noFill/>
          </a:ln>
        </p:spPr>
        <p:txBody>
          <a:bodyPr wrap="none">
            <a:spAutoFit/>
          </a:bodyPr>
          <a:lstStyle/>
          <a:p>
            <a:pPr fontAlgn="auto">
              <a:spcBef>
                <a:spcPts val="0"/>
              </a:spcBef>
              <a:spcAft>
                <a:spcPts val="0"/>
              </a:spcAft>
              <a:defRPr/>
            </a:pP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Part Three</a:t>
            </a:r>
            <a:endPar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198219" y="2643758"/>
            <a:ext cx="3046189" cy="398780"/>
          </a:xfrm>
          <a:prstGeom prst="rect">
            <a:avLst/>
          </a:prstGeom>
          <a:noFill/>
        </p:spPr>
        <p:txBody>
          <a:bodyPr wrap="square">
            <a:spAutoFit/>
          </a:bodyPr>
          <a:lstStyle/>
          <a:p>
            <a:pPr fontAlgn="auto">
              <a:spcBef>
                <a:spcPts val="0"/>
              </a:spcBef>
              <a:spcAft>
                <a:spcPts val="0"/>
              </a:spcAft>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产品功能</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3417093" y="1814513"/>
            <a:ext cx="1762021" cy="1569660"/>
          </a:xfrm>
          <a:prstGeom prst="rect">
            <a:avLst/>
          </a:prstGeom>
          <a:noFill/>
          <a:ln w="9525">
            <a:noFill/>
            <a:miter lim="800000"/>
          </a:ln>
        </p:spPr>
        <p:txBody>
          <a:bodyPr wrap="none">
            <a:spAutoFit/>
          </a:bodyPr>
          <a:lstStyle/>
          <a:p>
            <a:r>
              <a:rPr lang="en-US" altLang="zh-CN" sz="9600" b="1" dirty="0">
                <a:solidFill>
                  <a:schemeClr val="tx1">
                    <a:lumMod val="95000"/>
                    <a:lumOff val="5000"/>
                  </a:schemeClr>
                </a:solidFill>
                <a:latin typeface="Kozuka Mincho Pr6N H" pitchFamily="18" charset="-128"/>
                <a:ea typeface="Kozuka Mincho Pr6N H" pitchFamily="18" charset="-128"/>
              </a:rPr>
              <a:t>03</a:t>
            </a:r>
            <a:endParaRPr lang="zh-CN" altLang="en-US" sz="9600" b="1" dirty="0">
              <a:solidFill>
                <a:schemeClr val="tx1">
                  <a:lumMod val="95000"/>
                  <a:lumOff val="5000"/>
                </a:schemeClr>
              </a:solidFill>
              <a:latin typeface="Kozuka Mincho Pr6N H" pitchFamily="18" charset="-128"/>
              <a:ea typeface="Kozuka Mincho Pr6N H" pitchFamily="18" charset="-128"/>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00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2500"/>
                            </p:stCondLst>
                            <p:childTnLst>
                              <p:par>
                                <p:cTn id="17" presetID="47"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195580"/>
            <a:ext cx="9144000" cy="48393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3738880" cy="398780"/>
          </a:xfrm>
          <a:prstGeom prst="rect">
            <a:avLst/>
          </a:prstGeom>
          <a:noFill/>
        </p:spPr>
        <p:txBody>
          <a:bodyPr wrap="none" rtlCol="0">
            <a:spAutoFit/>
          </a:bodyPr>
          <a:lstStyle/>
          <a:p>
            <a:pPr algn="l"/>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高安全等级，保证数据库安全性</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bwMode="auto">
          <a:xfrm>
            <a:off x="828040" y="2104390"/>
            <a:ext cx="186245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安全事前防护</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683895" y="172783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3491865" y="172783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299835" y="170751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sp>
        <p:nvSpPr>
          <p:cNvPr id="7" name="TextBox 20"/>
          <p:cNvSpPr txBox="1"/>
          <p:nvPr/>
        </p:nvSpPr>
        <p:spPr bwMode="auto">
          <a:xfrm>
            <a:off x="3780155" y="2104390"/>
            <a:ext cx="211137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安全事中防护</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 name="TextBox 20"/>
          <p:cNvSpPr txBox="1"/>
          <p:nvPr/>
        </p:nvSpPr>
        <p:spPr bwMode="auto">
          <a:xfrm>
            <a:off x="6660515" y="2104390"/>
            <a:ext cx="1870710"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安全事后审计</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4"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 presetClass="entr" presetSubtype="4"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21"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4246880" cy="398780"/>
          </a:xfrm>
          <a:prstGeom prst="rect">
            <a:avLst/>
          </a:prstGeom>
          <a:noFill/>
        </p:spPr>
        <p:txBody>
          <a:bodyPr wrap="none" rtlCol="0">
            <a:spAutoFit/>
          </a:bodyPr>
          <a:lstStyle/>
          <a:p>
            <a:pPr algn="l"/>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多种部署架构，满足多类可用性要求</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8" name="矩形 17"/>
          <p:cNvSpPr/>
          <p:nvPr/>
        </p:nvSpPr>
        <p:spPr bwMode="auto">
          <a:xfrm>
            <a:off x="4783360" y="3124058"/>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2" name="TextBox 20"/>
          <p:cNvSpPr txBox="1"/>
          <p:nvPr/>
        </p:nvSpPr>
        <p:spPr bwMode="auto">
          <a:xfrm>
            <a:off x="828040" y="2104390"/>
            <a:ext cx="186245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主备架构</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683895" y="172783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491865" y="172783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99835" y="170751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sp>
        <p:nvSpPr>
          <p:cNvPr id="8" name="TextBox 20"/>
          <p:cNvSpPr txBox="1"/>
          <p:nvPr/>
        </p:nvSpPr>
        <p:spPr bwMode="auto">
          <a:xfrm>
            <a:off x="3780155" y="2104390"/>
            <a:ext cx="211137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同城容灾</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 name="TextBox 20"/>
          <p:cNvSpPr txBox="1"/>
          <p:nvPr/>
        </p:nvSpPr>
        <p:spPr bwMode="auto">
          <a:xfrm>
            <a:off x="6660515" y="2104390"/>
            <a:ext cx="1870710"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异地容灾</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2" presetClass="entr" presetSubtype="4"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2" presetClass="entr" presetSubtype="4"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ppt_x"/>
                                          </p:val>
                                        </p:tav>
                                        <p:tav tm="100000">
                                          <p:val>
                                            <p:strVal val="#ppt_x"/>
                                          </p:val>
                                        </p:tav>
                                      </p:tavLst>
                                    </p:anim>
                                    <p:anim calcmode="lin" valueType="num">
                                      <p:cBhvr additive="base">
                                        <p:cTn id="49" dur="500" fill="hold"/>
                                        <p:tgtEl>
                                          <p:spTgt spid="4"/>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2" presetClass="entr" presetSubtype="4" fill="hold" nodeType="after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1000"/>
                                        <p:tgtEl>
                                          <p:spTgt spid="9"/>
                                        </p:tgtEl>
                                      </p:cBhvr>
                                    </p:animEffect>
                                    <p:anim calcmode="lin" valueType="num">
                                      <p:cBhvr>
                                        <p:cTn id="63" dur="1000" fill="hold"/>
                                        <p:tgtEl>
                                          <p:spTgt spid="9"/>
                                        </p:tgtEl>
                                        <p:attrNameLst>
                                          <p:attrName>ppt_x</p:attrName>
                                        </p:attrNameLst>
                                      </p:cBhvr>
                                      <p:tavLst>
                                        <p:tav tm="0">
                                          <p:val>
                                            <p:strVal val="#ppt_x"/>
                                          </p:val>
                                        </p:tav>
                                        <p:tav tm="100000">
                                          <p:val>
                                            <p:strVal val="#ppt_x"/>
                                          </p:val>
                                        </p:tav>
                                      </p:tavLst>
                                    </p:anim>
                                    <p:anim calcmode="lin" valueType="num">
                                      <p:cBhvr>
                                        <p:cTn id="6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17" grpId="0"/>
      <p:bldP spid="18" grpId="0"/>
      <p:bldP spid="2"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4246880" cy="398780"/>
          </a:xfrm>
          <a:prstGeom prst="rect">
            <a:avLst/>
          </a:prstGeom>
          <a:noFill/>
        </p:spPr>
        <p:txBody>
          <a:bodyPr wrap="none" rtlCol="0">
            <a:spAutoFit/>
          </a:bodyPr>
          <a:lstStyle/>
          <a:p>
            <a:pPr algn="l"/>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灵活的产品形态，满足系统可扩展性</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2" name="TextBox 20"/>
          <p:cNvSpPr txBox="1"/>
          <p:nvPr/>
        </p:nvSpPr>
        <p:spPr bwMode="auto">
          <a:xfrm>
            <a:off x="1043940" y="2294890"/>
            <a:ext cx="186245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多种系列选配</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828040" y="192341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stretch>
            <a:fillRect/>
          </a:stretch>
        </p:blipFill>
        <p:spPr>
          <a:xfrm>
            <a:off x="2988310" y="1131570"/>
            <a:ext cx="5358130" cy="3186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4246880" cy="398780"/>
          </a:xfrm>
          <a:prstGeom prst="rect">
            <a:avLst/>
          </a:prstGeom>
          <a:noFill/>
        </p:spPr>
        <p:txBody>
          <a:bodyPr wrap="none" rtlCol="0">
            <a:spAutoFit/>
          </a:bodyPr>
          <a:lstStyle/>
          <a:p>
            <a:pPr algn="l"/>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灵活的产品形态，满足系统可扩展性</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2" name="TextBox 20"/>
          <p:cNvSpPr txBox="1"/>
          <p:nvPr/>
        </p:nvSpPr>
        <p:spPr bwMode="auto">
          <a:xfrm>
            <a:off x="1043940" y="2294890"/>
            <a:ext cx="186245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sym typeface="+mn-ea"/>
              </a:rPr>
              <a:t>只读实例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828040" y="192341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2411730" y="1131570"/>
            <a:ext cx="6248400" cy="3272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4246880" cy="398780"/>
          </a:xfrm>
          <a:prstGeom prst="rect">
            <a:avLst/>
          </a:prstGeom>
          <a:noFill/>
        </p:spPr>
        <p:txBody>
          <a:bodyPr wrap="none" rtlCol="0">
            <a:spAutoFit/>
          </a:bodyPr>
          <a:lstStyle/>
          <a:p>
            <a:pPr algn="l"/>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灵活的产品形态，满足系统可扩展性</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1547619" y="2243536"/>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cxnSp>
        <p:nvCxnSpPr>
          <p:cNvPr id="4" name="直接连接符 3"/>
          <p:cNvCxnSpPr/>
          <p:nvPr/>
        </p:nvCxnSpPr>
        <p:spPr>
          <a:xfrm>
            <a:off x="1619885" y="1835150"/>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932045" y="180403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sp>
        <p:nvSpPr>
          <p:cNvPr id="8" name="TextBox 20"/>
          <p:cNvSpPr txBox="1"/>
          <p:nvPr/>
        </p:nvSpPr>
        <p:spPr bwMode="auto">
          <a:xfrm>
            <a:off x="1835785" y="1888490"/>
            <a:ext cx="2394585" cy="1198880"/>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自由弹性</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可按需随时升级内存、磁盘空间，紧随业务发展</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 name="TextBox 20"/>
          <p:cNvSpPr txBox="1"/>
          <p:nvPr/>
        </p:nvSpPr>
        <p:spPr bwMode="auto">
          <a:xfrm>
            <a:off x="5220335" y="1888490"/>
            <a:ext cx="2378710" cy="1198880"/>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独享高配</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独享型、独占物理机提供更稳定的性能，更优惠的价格</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88867" y="1689652"/>
            <a:ext cx="400989" cy="432048"/>
          </a:xfrm>
          <a:prstGeom prst="rect">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2780009" y="1721010"/>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225859" y="1689652"/>
            <a:ext cx="3362365" cy="432048"/>
            <a:chOff x="3369875" y="1633364"/>
            <a:chExt cx="3362365" cy="432048"/>
          </a:xfrm>
        </p:grpSpPr>
        <p:sp>
          <p:nvSpPr>
            <p:cNvPr id="9" name="矩形 8"/>
            <p:cNvSpPr/>
            <p:nvPr/>
          </p:nvSpPr>
          <p:spPr>
            <a:xfrm>
              <a:off x="3369875" y="1633364"/>
              <a:ext cx="3362365" cy="432048"/>
            </a:xfrm>
            <a:prstGeom prst="rect">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497320" y="1680111"/>
              <a:ext cx="1620957"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阿里云</a:t>
              </a:r>
              <a:r>
                <a:rPr lang="en-US" altLang="zh-CN" sz="1600" dirty="0">
                  <a:solidFill>
                    <a:schemeClr val="bg1"/>
                  </a:solidFill>
                  <a:latin typeface="微软雅黑" panose="020B0503020204020204" pitchFamily="34" charset="-122"/>
                  <a:ea typeface="微软雅黑" panose="020B0503020204020204" pitchFamily="34" charset="-122"/>
                </a:rPr>
                <a:t>RDS</a:t>
              </a:r>
              <a:r>
                <a:rPr lang="zh-CN" altLang="en-US" sz="1600" dirty="0">
                  <a:solidFill>
                    <a:schemeClr val="bg1"/>
                  </a:solidFill>
                  <a:latin typeface="微软雅黑" panose="020B0503020204020204" pitchFamily="34" charset="-122"/>
                  <a:ea typeface="微软雅黑" panose="020B0503020204020204" pitchFamily="34" charset="-122"/>
                </a:rPr>
                <a:t>简介</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1" name="矩形 10"/>
          <p:cNvSpPr/>
          <p:nvPr/>
        </p:nvSpPr>
        <p:spPr>
          <a:xfrm>
            <a:off x="2788867" y="2319722"/>
            <a:ext cx="400989" cy="432048"/>
          </a:xfrm>
          <a:prstGeom prst="rect">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2780009" y="2351080"/>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225859" y="2319722"/>
            <a:ext cx="3362365" cy="432048"/>
            <a:chOff x="3369875" y="2263434"/>
            <a:chExt cx="3362365" cy="432048"/>
          </a:xfrm>
        </p:grpSpPr>
        <p:sp>
          <p:nvSpPr>
            <p:cNvPr id="14" name="矩形 13"/>
            <p:cNvSpPr/>
            <p:nvPr/>
          </p:nvSpPr>
          <p:spPr>
            <a:xfrm>
              <a:off x="3369875" y="2263434"/>
              <a:ext cx="3362365" cy="432048"/>
            </a:xfrm>
            <a:prstGeom prst="rect">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3497320" y="2310181"/>
              <a:ext cx="1005403"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产品优势</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16" name="矩形 15"/>
          <p:cNvSpPr/>
          <p:nvPr/>
        </p:nvSpPr>
        <p:spPr>
          <a:xfrm>
            <a:off x="2788867" y="2949792"/>
            <a:ext cx="400989" cy="432048"/>
          </a:xfrm>
          <a:prstGeom prst="rect">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780009" y="2981150"/>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225859" y="2949792"/>
            <a:ext cx="3362365" cy="432048"/>
            <a:chOff x="3369875" y="2893504"/>
            <a:chExt cx="3362365" cy="432048"/>
          </a:xfrm>
        </p:grpSpPr>
        <p:sp>
          <p:nvSpPr>
            <p:cNvPr id="19" name="矩形 18"/>
            <p:cNvSpPr/>
            <p:nvPr/>
          </p:nvSpPr>
          <p:spPr>
            <a:xfrm>
              <a:off x="3369875" y="2893504"/>
              <a:ext cx="3362365" cy="432048"/>
            </a:xfrm>
            <a:prstGeom prst="rect">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497320" y="2940251"/>
              <a:ext cx="1005403"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基础功能</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2788867" y="3579862"/>
            <a:ext cx="400989" cy="432048"/>
          </a:xfrm>
          <a:prstGeom prst="rect">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2780009" y="3611220"/>
            <a:ext cx="45397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225859" y="3579862"/>
            <a:ext cx="3362365" cy="432048"/>
            <a:chOff x="3369875" y="3523574"/>
            <a:chExt cx="3362365" cy="432048"/>
          </a:xfrm>
        </p:grpSpPr>
        <p:sp>
          <p:nvSpPr>
            <p:cNvPr id="24" name="矩形 23"/>
            <p:cNvSpPr/>
            <p:nvPr/>
          </p:nvSpPr>
          <p:spPr>
            <a:xfrm>
              <a:off x="3369875" y="3523574"/>
              <a:ext cx="3362365" cy="432048"/>
            </a:xfrm>
            <a:prstGeom prst="rect">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3497320" y="3570321"/>
              <a:ext cx="1005403"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使用</a:t>
              </a:r>
              <a:r>
                <a:rPr lang="en-US" altLang="zh-CN" sz="1600" dirty="0">
                  <a:solidFill>
                    <a:schemeClr val="bg1"/>
                  </a:solidFill>
                  <a:latin typeface="微软雅黑" panose="020B0503020204020204" pitchFamily="34" charset="-122"/>
                  <a:ea typeface="微软雅黑" panose="020B0503020204020204" pitchFamily="34" charset="-122"/>
                </a:rPr>
                <a:t>RDS</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sp>
        <p:nvSpPr>
          <p:cNvPr id="31" name="五边形 30"/>
          <p:cNvSpPr/>
          <p:nvPr/>
        </p:nvSpPr>
        <p:spPr>
          <a:xfrm>
            <a:off x="0"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417989" y="209173"/>
            <a:ext cx="697627" cy="400110"/>
          </a:xfrm>
          <a:prstGeom prst="rect">
            <a:avLst/>
          </a:prstGeom>
          <a:noFill/>
        </p:spPr>
        <p:txBody>
          <a:bodyPr wrap="none" rtlCol="0">
            <a:spAutoFit/>
          </a:bodyPr>
          <a:lstStyle/>
          <a:p>
            <a:r>
              <a:rPr lang="zh-CN" altLang="en-US" sz="2000" b="1" dirty="0">
                <a:solidFill>
                  <a:srgbClr val="483018"/>
                </a:solidFill>
                <a:latin typeface="微软雅黑" panose="020B0503020204020204" pitchFamily="34" charset="-122"/>
                <a:ea typeface="微软雅黑" panose="020B0503020204020204" pitchFamily="34" charset="-122"/>
              </a:rPr>
              <a:t>目录</a:t>
            </a:r>
            <a:endParaRPr lang="zh-CN" altLang="en-US" sz="2000" b="1" dirty="0">
              <a:solidFill>
                <a:srgbClr val="48301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2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35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0-#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49" presetClass="entr" presetSubtype="0" decel="10000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 calcmode="lin" valueType="num">
                                      <p:cBhvr>
                                        <p:cTn id="36" dur="500" fill="hold"/>
                                        <p:tgtEl>
                                          <p:spTgt spid="7"/>
                                        </p:tgtEl>
                                        <p:attrNameLst>
                                          <p:attrName>style.rotation</p:attrName>
                                        </p:attrNameLst>
                                      </p:cBhvr>
                                      <p:tavLst>
                                        <p:tav tm="0">
                                          <p:val>
                                            <p:fltVal val="360"/>
                                          </p:val>
                                        </p:tav>
                                        <p:tav tm="100000">
                                          <p:val>
                                            <p:fltVal val="0"/>
                                          </p:val>
                                        </p:tav>
                                      </p:tavLst>
                                    </p:anim>
                                    <p:animEffect transition="in" filter="fade">
                                      <p:cBhvr>
                                        <p:cTn id="37" dur="500"/>
                                        <p:tgtEl>
                                          <p:spTgt spid="7"/>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 calcmode="lin" valueType="num">
                                      <p:cBhvr>
                                        <p:cTn id="47" dur="500" fill="hold"/>
                                        <p:tgtEl>
                                          <p:spTgt spid="12"/>
                                        </p:tgtEl>
                                        <p:attrNameLst>
                                          <p:attrName>style.rotation</p:attrName>
                                        </p:attrNameLst>
                                      </p:cBhvr>
                                      <p:tavLst>
                                        <p:tav tm="0">
                                          <p:val>
                                            <p:fltVal val="360"/>
                                          </p:val>
                                        </p:tav>
                                        <p:tav tm="100000">
                                          <p:val>
                                            <p:fltVal val="0"/>
                                          </p:val>
                                        </p:tav>
                                      </p:tavLst>
                                    </p:anim>
                                    <p:animEffect transition="in" filter="fade">
                                      <p:cBhvr>
                                        <p:cTn id="48" dur="500"/>
                                        <p:tgtEl>
                                          <p:spTgt spid="12"/>
                                        </p:tgtEl>
                                      </p:cBhvr>
                                    </p:animEffect>
                                  </p:childTnLst>
                                </p:cTn>
                              </p:par>
                            </p:childTnLst>
                          </p:cTn>
                        </p:par>
                        <p:par>
                          <p:cTn id="49" fill="hold">
                            <p:stCondLst>
                              <p:cond delay="3000"/>
                            </p:stCondLst>
                            <p:childTnLst>
                              <p:par>
                                <p:cTn id="50" presetID="22" presetClass="entr" presetSubtype="8"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par>
                          <p:cTn id="53" fill="hold">
                            <p:stCondLst>
                              <p:cond delay="3500"/>
                            </p:stCondLst>
                            <p:childTnLst>
                              <p:par>
                                <p:cTn id="54" presetID="49" presetClass="entr" presetSubtype="0" decel="10000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p:cTn id="56" dur="500" fill="hold"/>
                                        <p:tgtEl>
                                          <p:spTgt spid="17"/>
                                        </p:tgtEl>
                                        <p:attrNameLst>
                                          <p:attrName>ppt_w</p:attrName>
                                        </p:attrNameLst>
                                      </p:cBhvr>
                                      <p:tavLst>
                                        <p:tav tm="0">
                                          <p:val>
                                            <p:fltVal val="0"/>
                                          </p:val>
                                        </p:tav>
                                        <p:tav tm="100000">
                                          <p:val>
                                            <p:strVal val="#ppt_w"/>
                                          </p:val>
                                        </p:tav>
                                      </p:tavLst>
                                    </p:anim>
                                    <p:anim calcmode="lin" valueType="num">
                                      <p:cBhvr>
                                        <p:cTn id="57" dur="500" fill="hold"/>
                                        <p:tgtEl>
                                          <p:spTgt spid="17"/>
                                        </p:tgtEl>
                                        <p:attrNameLst>
                                          <p:attrName>ppt_h</p:attrName>
                                        </p:attrNameLst>
                                      </p:cBhvr>
                                      <p:tavLst>
                                        <p:tav tm="0">
                                          <p:val>
                                            <p:fltVal val="0"/>
                                          </p:val>
                                        </p:tav>
                                        <p:tav tm="100000">
                                          <p:val>
                                            <p:strVal val="#ppt_h"/>
                                          </p:val>
                                        </p:tav>
                                      </p:tavLst>
                                    </p:anim>
                                    <p:anim calcmode="lin" valueType="num">
                                      <p:cBhvr>
                                        <p:cTn id="58" dur="500" fill="hold"/>
                                        <p:tgtEl>
                                          <p:spTgt spid="17"/>
                                        </p:tgtEl>
                                        <p:attrNameLst>
                                          <p:attrName>style.rotation</p:attrName>
                                        </p:attrNameLst>
                                      </p:cBhvr>
                                      <p:tavLst>
                                        <p:tav tm="0">
                                          <p:val>
                                            <p:fltVal val="360"/>
                                          </p:val>
                                        </p:tav>
                                        <p:tav tm="100000">
                                          <p:val>
                                            <p:fltVal val="0"/>
                                          </p:val>
                                        </p:tav>
                                      </p:tavLst>
                                    </p:anim>
                                    <p:animEffect transition="in" filter="fade">
                                      <p:cBhvr>
                                        <p:cTn id="59" dur="500"/>
                                        <p:tgtEl>
                                          <p:spTgt spid="17"/>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par>
                          <p:cTn id="64" fill="hold">
                            <p:stCondLst>
                              <p:cond delay="4500"/>
                            </p:stCondLst>
                            <p:childTnLst>
                              <p:par>
                                <p:cTn id="65" presetID="49" presetClass="entr" presetSubtype="0" decel="100000"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fltVal val="0"/>
                                          </p:val>
                                        </p:tav>
                                        <p:tav tm="100000">
                                          <p:val>
                                            <p:strVal val="#ppt_w"/>
                                          </p:val>
                                        </p:tav>
                                      </p:tavLst>
                                    </p:anim>
                                    <p:anim calcmode="lin" valueType="num">
                                      <p:cBhvr>
                                        <p:cTn id="68" dur="500" fill="hold"/>
                                        <p:tgtEl>
                                          <p:spTgt spid="22"/>
                                        </p:tgtEl>
                                        <p:attrNameLst>
                                          <p:attrName>ppt_h</p:attrName>
                                        </p:attrNameLst>
                                      </p:cBhvr>
                                      <p:tavLst>
                                        <p:tav tm="0">
                                          <p:val>
                                            <p:fltVal val="0"/>
                                          </p:val>
                                        </p:tav>
                                        <p:tav tm="100000">
                                          <p:val>
                                            <p:strVal val="#ppt_h"/>
                                          </p:val>
                                        </p:tav>
                                      </p:tavLst>
                                    </p:anim>
                                    <p:anim calcmode="lin" valueType="num">
                                      <p:cBhvr>
                                        <p:cTn id="69" dur="500" fill="hold"/>
                                        <p:tgtEl>
                                          <p:spTgt spid="22"/>
                                        </p:tgtEl>
                                        <p:attrNameLst>
                                          <p:attrName>style.rotation</p:attrName>
                                        </p:attrNameLst>
                                      </p:cBhvr>
                                      <p:tavLst>
                                        <p:tav tm="0">
                                          <p:val>
                                            <p:fltVal val="360"/>
                                          </p:val>
                                        </p:tav>
                                        <p:tav tm="100000">
                                          <p:val>
                                            <p:fltVal val="0"/>
                                          </p:val>
                                        </p:tav>
                                      </p:tavLst>
                                    </p:anim>
                                    <p:animEffect transition="in" filter="fade">
                                      <p:cBhvr>
                                        <p:cTn id="70" dur="500"/>
                                        <p:tgtEl>
                                          <p:spTgt spid="22"/>
                                        </p:tgtEl>
                                      </p:cBhvr>
                                    </p:animEffect>
                                  </p:childTnLst>
                                </p:cTn>
                              </p:par>
                            </p:childTnLst>
                          </p:cTn>
                        </p:par>
                        <p:par>
                          <p:cTn id="71" fill="hold">
                            <p:stCondLst>
                              <p:cond delay="5000"/>
                            </p:stCondLst>
                            <p:childTnLst>
                              <p:par>
                                <p:cTn id="72" presetID="22" presetClass="entr" presetSubtype="8"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P spid="16" grpId="0" animBg="1"/>
      <p:bldP spid="17" grpId="0"/>
      <p:bldP spid="21" grpId="0" animBg="1"/>
      <p:bldP spid="22" grpId="0"/>
      <p:bldP spid="31" grpId="0" animBg="1"/>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3992880" cy="398780"/>
          </a:xfrm>
          <a:prstGeom prst="rect">
            <a:avLst/>
          </a:prstGeom>
          <a:noFill/>
        </p:spPr>
        <p:txBody>
          <a:bodyPr wrap="none" rtlCol="0">
            <a:spAutoFit/>
          </a:bodyPr>
          <a:lstStyle/>
          <a:p>
            <a:pPr algn="l"/>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丰富运维功能，大幅降低运维成本</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1419006"/>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2" name="TextBox 20"/>
          <p:cNvSpPr txBox="1"/>
          <p:nvPr/>
        </p:nvSpPr>
        <p:spPr bwMode="auto">
          <a:xfrm>
            <a:off x="828040" y="1419225"/>
            <a:ext cx="186245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备份恢复</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683895" y="1042670"/>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491865" y="1042670"/>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99835" y="1022350"/>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sp>
        <p:nvSpPr>
          <p:cNvPr id="8" name="TextBox 20"/>
          <p:cNvSpPr txBox="1"/>
          <p:nvPr/>
        </p:nvSpPr>
        <p:spPr bwMode="auto">
          <a:xfrm>
            <a:off x="3780155" y="1419225"/>
            <a:ext cx="211137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版本升级</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 name="TextBox 20"/>
          <p:cNvSpPr txBox="1"/>
          <p:nvPr/>
        </p:nvSpPr>
        <p:spPr bwMode="auto">
          <a:xfrm>
            <a:off x="6660515" y="1419225"/>
            <a:ext cx="1870710"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监控报警</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TextBox 20"/>
          <p:cNvSpPr txBox="1"/>
          <p:nvPr/>
        </p:nvSpPr>
        <p:spPr bwMode="auto">
          <a:xfrm>
            <a:off x="828040" y="3291840"/>
            <a:ext cx="186245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故障切换</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83895" y="291528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491865" y="2915285"/>
            <a:ext cx="0" cy="1368425"/>
          </a:xfrm>
          <a:prstGeom prst="line">
            <a:avLst/>
          </a:prstGeom>
          <a:ln w="38100">
            <a:solidFill>
              <a:srgbClr val="3090D8"/>
            </a:solidFill>
          </a:ln>
        </p:spPr>
        <p:style>
          <a:lnRef idx="1">
            <a:schemeClr val="accent1"/>
          </a:lnRef>
          <a:fillRef idx="0">
            <a:schemeClr val="accent1"/>
          </a:fillRef>
          <a:effectRef idx="0">
            <a:schemeClr val="accent1"/>
          </a:effectRef>
          <a:fontRef idx="minor">
            <a:schemeClr val="tx1"/>
          </a:fontRef>
        </p:style>
      </p:cxnSp>
      <p:sp>
        <p:nvSpPr>
          <p:cNvPr id="13" name="TextBox 20"/>
          <p:cNvSpPr txBox="1"/>
          <p:nvPr/>
        </p:nvSpPr>
        <p:spPr bwMode="auto">
          <a:xfrm>
            <a:off x="3780155" y="3291840"/>
            <a:ext cx="2111375" cy="553085"/>
          </a:xfrm>
          <a:prstGeom prst="rect">
            <a:avLst/>
          </a:prstGeom>
          <a:noFill/>
        </p:spPr>
        <p:txBody>
          <a:bodyPr wrap="square">
            <a:spAutoFit/>
          </a:bodyPr>
          <a:lstStyle/>
          <a:p>
            <a:pP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性能诊断</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par>
                          <p:cTn id="59" fill="hold">
                            <p:stCondLst>
                              <p:cond delay="2500"/>
                            </p:stCondLst>
                            <p:childTnLst>
                              <p:par>
                                <p:cTn id="60" presetID="2" presetClass="entr" presetSubtype="4"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ppt_x"/>
                                          </p:val>
                                        </p:tav>
                                        <p:tav tm="100000">
                                          <p:val>
                                            <p:strVal val="#ppt_x"/>
                                          </p:val>
                                        </p:tav>
                                      </p:tavLst>
                                    </p:anim>
                                    <p:anim calcmode="lin" valueType="num">
                                      <p:cBhvr additive="base">
                                        <p:cTn id="63" dur="500" fill="hold"/>
                                        <p:tgtEl>
                                          <p:spTgt spid="11"/>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 presetClass="entr" presetSubtype="4"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7" grpId="0"/>
      <p:bldP spid="2" grpId="0"/>
      <p:bldP spid="8" grpId="0"/>
      <p:bldP spid="9" grpId="0"/>
      <p:bldP spid="10"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1851100"/>
            <a:ext cx="3203848" cy="1441301"/>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5179218" y="2067694"/>
            <a:ext cx="1655903" cy="523220"/>
          </a:xfrm>
          <a:prstGeom prst="rect">
            <a:avLst/>
          </a:prstGeom>
          <a:noFill/>
          <a:ln>
            <a:noFill/>
          </a:ln>
        </p:spPr>
        <p:txBody>
          <a:bodyPr wrap="none">
            <a:spAutoFit/>
          </a:bodyPr>
          <a:lstStyle/>
          <a:p>
            <a:pPr fontAlgn="auto">
              <a:spcBef>
                <a:spcPts val="0"/>
              </a:spcBef>
              <a:spcAft>
                <a:spcPts val="0"/>
              </a:spcAft>
              <a:defRPr/>
            </a:pP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Part Five</a:t>
            </a:r>
            <a:endPar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198219" y="2643758"/>
            <a:ext cx="3046189" cy="400110"/>
          </a:xfrm>
          <a:prstGeom prst="rect">
            <a:avLst/>
          </a:prstGeom>
          <a:noFill/>
        </p:spPr>
        <p:txBody>
          <a:bodyPr wrap="square">
            <a:spAutoFit/>
          </a:bodyPr>
          <a:lstStyle/>
          <a:p>
            <a:pPr fontAlgn="auto">
              <a:spcBef>
                <a:spcPts val="0"/>
              </a:spcBef>
              <a:spcAft>
                <a:spcPts val="0"/>
              </a:spcAft>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RDS</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3417093" y="1814513"/>
            <a:ext cx="1762021" cy="1569660"/>
          </a:xfrm>
          <a:prstGeom prst="rect">
            <a:avLst/>
          </a:prstGeom>
          <a:noFill/>
          <a:ln w="9525">
            <a:noFill/>
            <a:miter lim="800000"/>
          </a:ln>
        </p:spPr>
        <p:txBody>
          <a:bodyPr wrap="none">
            <a:spAutoFit/>
          </a:bodyPr>
          <a:lstStyle/>
          <a:p>
            <a:r>
              <a:rPr lang="en-US" altLang="zh-CN" sz="9600" b="1" dirty="0">
                <a:solidFill>
                  <a:schemeClr val="tx1">
                    <a:lumMod val="95000"/>
                    <a:lumOff val="5000"/>
                  </a:schemeClr>
                </a:solidFill>
                <a:latin typeface="Kozuka Mincho Pr6N H" pitchFamily="18" charset="-128"/>
                <a:ea typeface="Kozuka Mincho Pr6N H" pitchFamily="18" charset="-128"/>
              </a:rPr>
              <a:t>04</a:t>
            </a:r>
            <a:endParaRPr lang="zh-CN" altLang="en-US" sz="9600" b="1" dirty="0">
              <a:solidFill>
                <a:schemeClr val="tx1">
                  <a:lumMod val="95000"/>
                  <a:lumOff val="5000"/>
                </a:schemeClr>
              </a:solidFill>
              <a:latin typeface="Kozuka Mincho Pr6N H" pitchFamily="18" charset="-128"/>
              <a:ea typeface="Kozuka Mincho Pr6N H" pitchFamily="18" charset="-128"/>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00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2500"/>
                            </p:stCondLst>
                            <p:childTnLst>
                              <p:par>
                                <p:cTn id="17" presetID="47"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452880" cy="39878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购买与使用</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8" name="矩形 17"/>
          <p:cNvSpPr/>
          <p:nvPr/>
        </p:nvSpPr>
        <p:spPr bwMode="auto">
          <a:xfrm>
            <a:off x="4783360" y="3124058"/>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pic>
        <p:nvPicPr>
          <p:cNvPr id="3" name="图片 2"/>
          <p:cNvPicPr>
            <a:picLocks noChangeAspect="1"/>
          </p:cNvPicPr>
          <p:nvPr/>
        </p:nvPicPr>
        <p:blipFill>
          <a:blip r:embed="rId1"/>
          <a:stretch>
            <a:fillRect/>
          </a:stretch>
        </p:blipFill>
        <p:spPr>
          <a:xfrm>
            <a:off x="1905" y="987425"/>
            <a:ext cx="9142095" cy="3597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1460" y="0"/>
            <a:ext cx="8668385" cy="51574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59840" y="2355850"/>
            <a:ext cx="6194425" cy="2805430"/>
          </a:xfrm>
          <a:prstGeom prst="rect">
            <a:avLst/>
          </a:prstGeom>
        </p:spPr>
      </p:pic>
      <p:pic>
        <p:nvPicPr>
          <p:cNvPr id="3" name="图片 2"/>
          <p:cNvPicPr>
            <a:picLocks noChangeAspect="1"/>
          </p:cNvPicPr>
          <p:nvPr/>
        </p:nvPicPr>
        <p:blipFill>
          <a:blip r:embed="rId2"/>
          <a:stretch>
            <a:fillRect/>
          </a:stretch>
        </p:blipFill>
        <p:spPr>
          <a:xfrm>
            <a:off x="683895" y="123190"/>
            <a:ext cx="7458710" cy="2222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198880" cy="39878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创建实例</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8" name="矩形 17"/>
          <p:cNvSpPr/>
          <p:nvPr/>
        </p:nvSpPr>
        <p:spPr bwMode="auto">
          <a:xfrm>
            <a:off x="4783360" y="3124058"/>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pic>
        <p:nvPicPr>
          <p:cNvPr id="4" name="内容占位符 3"/>
          <p:cNvPicPr>
            <a:picLocks noGrp="1" noChangeAspect="1"/>
          </p:cNvPicPr>
          <p:nvPr>
            <p:ph idx="1"/>
          </p:nvPr>
        </p:nvPicPr>
        <p:blipFill>
          <a:blip r:embed="rId1"/>
          <a:stretch>
            <a:fillRect/>
          </a:stretch>
        </p:blipFill>
        <p:spPr>
          <a:xfrm>
            <a:off x="461010" y="609600"/>
            <a:ext cx="8221980" cy="4505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452880" cy="39878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设置白名单</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8" name="矩形 17"/>
          <p:cNvSpPr/>
          <p:nvPr/>
        </p:nvSpPr>
        <p:spPr bwMode="auto">
          <a:xfrm>
            <a:off x="4783360" y="3124058"/>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pic>
        <p:nvPicPr>
          <p:cNvPr id="3" name="内容占位符 2"/>
          <p:cNvPicPr>
            <a:picLocks noGrp="1" noChangeAspect="1"/>
          </p:cNvPicPr>
          <p:nvPr>
            <p:ph idx="1"/>
          </p:nvPr>
        </p:nvPicPr>
        <p:blipFill>
          <a:blip r:embed="rId1"/>
          <a:stretch>
            <a:fillRect/>
          </a:stretch>
        </p:blipFill>
        <p:spPr>
          <a:xfrm>
            <a:off x="628650" y="661670"/>
            <a:ext cx="7887335" cy="4481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452880" cy="39878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创建数据库</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8" name="矩形 17"/>
          <p:cNvSpPr/>
          <p:nvPr/>
        </p:nvSpPr>
        <p:spPr bwMode="auto">
          <a:xfrm>
            <a:off x="4783360" y="3124058"/>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pic>
        <p:nvPicPr>
          <p:cNvPr id="3" name="内容占位符 2"/>
          <p:cNvPicPr>
            <a:picLocks noGrp="1" noChangeAspect="1"/>
          </p:cNvPicPr>
          <p:nvPr>
            <p:ph idx="1"/>
          </p:nvPr>
        </p:nvPicPr>
        <p:blipFill>
          <a:blip r:embed="rId1"/>
          <a:stretch>
            <a:fillRect/>
          </a:stretch>
        </p:blipFill>
        <p:spPr>
          <a:xfrm>
            <a:off x="683895" y="647065"/>
            <a:ext cx="7878445" cy="4496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198880" cy="39878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创建账户</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8" name="矩形 17"/>
          <p:cNvSpPr/>
          <p:nvPr/>
        </p:nvSpPr>
        <p:spPr bwMode="auto">
          <a:xfrm>
            <a:off x="4783360" y="3124058"/>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pic>
        <p:nvPicPr>
          <p:cNvPr id="8" name="内容占位符 7"/>
          <p:cNvPicPr>
            <a:picLocks noGrp="1" noChangeAspect="1"/>
          </p:cNvPicPr>
          <p:nvPr>
            <p:ph idx="1"/>
          </p:nvPr>
        </p:nvPicPr>
        <p:blipFill>
          <a:blip r:embed="rId1"/>
          <a:stretch>
            <a:fillRect/>
          </a:stretch>
        </p:blipFill>
        <p:spPr>
          <a:xfrm>
            <a:off x="755650" y="655320"/>
            <a:ext cx="7726045" cy="4488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1460" y="97155"/>
            <a:ext cx="8755380" cy="50463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1851100"/>
            <a:ext cx="3203848" cy="1441301"/>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5179218" y="2067694"/>
            <a:ext cx="1697038" cy="523875"/>
          </a:xfrm>
          <a:prstGeom prst="rect">
            <a:avLst/>
          </a:prstGeom>
          <a:noFill/>
          <a:ln>
            <a:noFill/>
          </a:ln>
        </p:spPr>
        <p:txBody>
          <a:bodyPr wrap="none">
            <a:spAutoFit/>
          </a:bodyPr>
          <a:lstStyle/>
          <a:p>
            <a:pPr fontAlgn="auto">
              <a:spcBef>
                <a:spcPts val="0"/>
              </a:spcBef>
              <a:spcAft>
                <a:spcPts val="0"/>
              </a:spcAft>
              <a:defRPr/>
            </a:pP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Part One</a:t>
            </a:r>
            <a:endPar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198219" y="2643758"/>
            <a:ext cx="3046189" cy="400110"/>
          </a:xfrm>
          <a:prstGeom prst="rect">
            <a:avLst/>
          </a:prstGeom>
          <a:noFill/>
        </p:spPr>
        <p:txBody>
          <a:bodyPr wrap="square">
            <a:spAutoFit/>
          </a:bodyPr>
          <a:lstStyle/>
          <a:p>
            <a:pPr fontAlgn="auto">
              <a:spcBef>
                <a:spcPts val="0"/>
              </a:spcBef>
              <a:spcAft>
                <a:spcPts val="0"/>
              </a:spcAft>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阿里云</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RDS</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简介</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3417093" y="1814513"/>
            <a:ext cx="1762125" cy="1570037"/>
          </a:xfrm>
          <a:prstGeom prst="rect">
            <a:avLst/>
          </a:prstGeom>
          <a:noFill/>
          <a:ln w="9525">
            <a:noFill/>
            <a:miter lim="800000"/>
          </a:ln>
        </p:spPr>
        <p:txBody>
          <a:bodyPr wrap="none">
            <a:spAutoFit/>
          </a:bodyPr>
          <a:lstStyle/>
          <a:p>
            <a:r>
              <a:rPr lang="en-US" altLang="zh-CN" sz="9600" b="1" dirty="0">
                <a:solidFill>
                  <a:schemeClr val="tx1">
                    <a:lumMod val="95000"/>
                    <a:lumOff val="5000"/>
                  </a:schemeClr>
                </a:solidFill>
                <a:latin typeface="Kozuka Mincho Pr6N H" pitchFamily="18" charset="-128"/>
                <a:ea typeface="Kozuka Mincho Pr6N H" pitchFamily="18" charset="-128"/>
              </a:rPr>
              <a:t>01</a:t>
            </a:r>
            <a:endParaRPr lang="zh-CN" altLang="en-US" sz="9600" b="1" dirty="0">
              <a:solidFill>
                <a:schemeClr val="tx1">
                  <a:lumMod val="95000"/>
                  <a:lumOff val="5000"/>
                </a:schemeClr>
              </a:solidFill>
              <a:latin typeface="Kozuka Mincho Pr6N H" pitchFamily="18" charset="-128"/>
              <a:ea typeface="Kozuka Mincho Pr6N H" pitchFamily="18" charset="-128"/>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00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2500"/>
                            </p:stCondLst>
                            <p:childTnLst>
                              <p:par>
                                <p:cTn id="17" presetID="47"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452880" cy="39878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登录到后台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8" name="矩形 17"/>
          <p:cNvSpPr/>
          <p:nvPr/>
        </p:nvSpPr>
        <p:spPr bwMode="auto">
          <a:xfrm>
            <a:off x="4783360" y="3124058"/>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pic>
        <p:nvPicPr>
          <p:cNvPr id="3" name="图片 2" descr="_(R3~Q$0[HTAP@L{T2_I~LK"/>
          <p:cNvPicPr>
            <a:picLocks noChangeAspect="1"/>
          </p:cNvPicPr>
          <p:nvPr/>
        </p:nvPicPr>
        <p:blipFill>
          <a:blip r:embed="rId1"/>
          <a:stretch>
            <a:fillRect/>
          </a:stretch>
        </p:blipFill>
        <p:spPr>
          <a:xfrm>
            <a:off x="529590" y="638175"/>
            <a:ext cx="8084185" cy="4505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198880" cy="39878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申请外网</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bwMode="auto">
          <a:xfrm>
            <a:off x="4769370" y="2104171"/>
            <a:ext cx="3811587" cy="645160"/>
          </a:xfrm>
          <a:prstGeom prst="rect">
            <a:avLst/>
          </a:prstGeom>
          <a:noFill/>
        </p:spPr>
        <p:txBody>
          <a:bodyPr>
            <a:spAutoFit/>
          </a:bodyPr>
          <a:lstStyle/>
          <a:p>
            <a:pPr>
              <a:lnSpc>
                <a:spcPct val="150000"/>
              </a:lnSpc>
            </a:pPr>
            <a:r>
              <a:rPr lang="zh-CN" altLang="en-US" sz="1200" dirty="0">
                <a:solidFill>
                  <a:schemeClr val="bg1"/>
                </a:solidFill>
              </a:rPr>
              <a:t>这输入简单的文字概述这里输入简单文字概述简单的文字概述这里输入简单的文字概述这里输入简单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8" name="矩形 17"/>
          <p:cNvSpPr/>
          <p:nvPr/>
        </p:nvSpPr>
        <p:spPr bwMode="auto">
          <a:xfrm>
            <a:off x="4783360" y="3124058"/>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2" name="圆角矩形 1"/>
          <p:cNvSpPr/>
          <p:nvPr/>
        </p:nvSpPr>
        <p:spPr>
          <a:xfrm>
            <a:off x="335915" y="843280"/>
            <a:ext cx="8472170" cy="3322320"/>
          </a:xfrm>
          <a:prstGeom prst="round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zh-CN" altLang="en-US">
              <a:cs typeface="+mn-ea"/>
              <a:sym typeface="+mn-lt"/>
            </a:endParaRPr>
          </a:p>
        </p:txBody>
      </p:sp>
      <p:grpSp>
        <p:nvGrpSpPr>
          <p:cNvPr id="3" name="组合 2"/>
          <p:cNvGrpSpPr/>
          <p:nvPr/>
        </p:nvGrpSpPr>
        <p:grpSpPr>
          <a:xfrm>
            <a:off x="1475740" y="3939540"/>
            <a:ext cx="5855970" cy="463550"/>
            <a:chOff x="1619672" y="3325841"/>
            <a:chExt cx="6337086" cy="463841"/>
          </a:xfrm>
          <a:solidFill>
            <a:srgbClr val="C42A13"/>
          </a:solidFill>
        </p:grpSpPr>
        <p:sp>
          <p:nvSpPr>
            <p:cNvPr id="4" name="圆角矩形 3"/>
            <p:cNvSpPr/>
            <p:nvPr/>
          </p:nvSpPr>
          <p:spPr>
            <a:xfrm>
              <a:off x="1619672" y="3325841"/>
              <a:ext cx="6264696" cy="46384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764070" y="3435622"/>
              <a:ext cx="6192688" cy="245264"/>
            </a:xfrm>
            <a:prstGeom prst="rect">
              <a:avLst/>
            </a:prstGeom>
            <a:noFill/>
          </p:spPr>
          <p:txBody>
            <a:bodyPr wrap="square">
              <a:spAutoFit/>
            </a:bodyPr>
            <a:lstStyle/>
            <a:p>
              <a:r>
                <a:rPr lang="zh-CN" altLang="en-US" sz="1000" dirty="0">
                  <a:solidFill>
                    <a:schemeClr val="bg1"/>
                  </a:solidFill>
                  <a:cs typeface="+mn-ea"/>
                  <a:sym typeface="+mn-lt"/>
                </a:rPr>
                <a:t>若您的应用部署在其它地域的阿里云</a:t>
              </a:r>
              <a:r>
                <a:rPr lang="en-US" altLang="zh-CN" sz="1000" dirty="0">
                  <a:solidFill>
                    <a:schemeClr val="bg1"/>
                  </a:solidFill>
                  <a:cs typeface="+mn-ea"/>
                  <a:sym typeface="+mn-lt"/>
                </a:rPr>
                <a:t>ECS</a:t>
              </a:r>
              <a:r>
                <a:rPr lang="zh-CN" altLang="en-US" sz="1000" dirty="0">
                  <a:solidFill>
                    <a:schemeClr val="bg1"/>
                  </a:solidFill>
                  <a:cs typeface="+mn-ea"/>
                  <a:sym typeface="+mn-lt"/>
                </a:rPr>
                <a:t>或阿里云以外的系统上，您还需要申请一个外网地址</a:t>
              </a:r>
              <a:endParaRPr lang="zh-CN" altLang="en-US" sz="1000" dirty="0">
                <a:solidFill>
                  <a:schemeClr val="bg1"/>
                </a:solidFill>
                <a:cs typeface="+mn-ea"/>
                <a:sym typeface="+mn-lt"/>
              </a:endParaRPr>
            </a:p>
          </p:txBody>
        </p:sp>
      </p:grpSp>
      <p:pic>
        <p:nvPicPr>
          <p:cNvPr id="30" name="图片 29"/>
          <p:cNvPicPr>
            <a:picLocks noChangeAspect="1"/>
          </p:cNvPicPr>
          <p:nvPr/>
        </p:nvPicPr>
        <p:blipFill>
          <a:blip r:embed="rId1"/>
          <a:stretch>
            <a:fillRect/>
          </a:stretch>
        </p:blipFill>
        <p:spPr>
          <a:xfrm>
            <a:off x="755650" y="915670"/>
            <a:ext cx="7543800" cy="295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16" presetClass="entr" presetSubtype="21"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15" grpId="0"/>
      <p:bldP spid="16" grpId="0"/>
      <p:bldP spid="17" grpId="0"/>
      <p:bldP spid="18" grpId="0"/>
      <p:bldP spid="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1"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bwMode="auto">
          <a:xfrm>
            <a:off x="4769370" y="2104171"/>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6" name="矩形 15"/>
          <p:cNvSpPr/>
          <p:nvPr/>
        </p:nvSpPr>
        <p:spPr bwMode="auto">
          <a:xfrm>
            <a:off x="4788024" y="1759031"/>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sp>
        <p:nvSpPr>
          <p:cNvPr id="17" name="TextBox 16"/>
          <p:cNvSpPr txBox="1"/>
          <p:nvPr/>
        </p:nvSpPr>
        <p:spPr bwMode="auto">
          <a:xfrm>
            <a:off x="4764706" y="3469198"/>
            <a:ext cx="3811587" cy="614720"/>
          </a:xfrm>
          <a:prstGeom prst="rect">
            <a:avLst/>
          </a:prstGeom>
          <a:noFill/>
        </p:spPr>
        <p:txBody>
          <a:bodyPr>
            <a:spAutoFit/>
          </a:bodyPr>
          <a:lstStyle/>
          <a:p>
            <a:pPr>
              <a:lnSpc>
                <a:spcPct val="150000"/>
              </a:lnSpc>
            </a:pPr>
            <a:r>
              <a:rPr lang="zh-CN" altLang="en-US" sz="1200" dirty="0">
                <a:solidFill>
                  <a:schemeClr val="bg1"/>
                </a:solidFill>
              </a:rPr>
              <a:t>这里输入简单的文字概述这里输入简单文字概述简单的文字概述这里输入简单的文字概述这里输入简单</a:t>
            </a:r>
            <a:endParaRPr lang="zh-CN" altLang="en-US" sz="1200" dirty="0">
              <a:solidFill>
                <a:schemeClr val="bg1"/>
              </a:solidFill>
              <a:latin typeface="Calibri" panose="020F0502020204030204" charset="0"/>
            </a:endParaRPr>
          </a:p>
        </p:txBody>
      </p:sp>
      <p:sp>
        <p:nvSpPr>
          <p:cNvPr id="18" name="矩形 17"/>
          <p:cNvSpPr/>
          <p:nvPr/>
        </p:nvSpPr>
        <p:spPr bwMode="auto">
          <a:xfrm>
            <a:off x="4783360" y="3124058"/>
            <a:ext cx="2020887" cy="369332"/>
          </a:xfrm>
          <a:prstGeom prst="rect">
            <a:avLst/>
          </a:prstGeom>
        </p:spPr>
        <p:txBody>
          <a:bodyPr>
            <a:spAutoFit/>
          </a:bodyPr>
          <a:lstStyle/>
          <a:p>
            <a:pPr>
              <a:defRPr/>
            </a:pPr>
            <a:r>
              <a:rPr lang="zh-CN" altLang="en-US" b="1" dirty="0">
                <a:solidFill>
                  <a:schemeClr val="bg1"/>
                </a:solidFill>
                <a:latin typeface="微软雅黑" panose="020B0503020204020204" pitchFamily="34" charset="-122"/>
                <a:ea typeface="微软雅黑" panose="020B0503020204020204" pitchFamily="34" charset="-122"/>
              </a:rPr>
              <a:t>输入相关标题</a:t>
            </a:r>
            <a:endParaRPr lang="zh-CN" altLang="en-US" b="1" dirty="0">
              <a:solidFill>
                <a:schemeClr val="bg1"/>
              </a:solidFill>
            </a:endParaRPr>
          </a:p>
        </p:txBody>
      </p:sp>
      <p:pic>
        <p:nvPicPr>
          <p:cNvPr id="2" name="图片 1" descr="$IS09HPGJ}JF@W7N8Z]3WTY"/>
          <p:cNvPicPr>
            <a:picLocks noChangeAspect="1"/>
          </p:cNvPicPr>
          <p:nvPr/>
        </p:nvPicPr>
        <p:blipFill>
          <a:blip r:embed="rId1"/>
          <a:stretch>
            <a:fillRect/>
          </a:stretch>
        </p:blipFill>
        <p:spPr>
          <a:xfrm>
            <a:off x="530225" y="627380"/>
            <a:ext cx="8083550" cy="4391660"/>
          </a:xfrm>
          <a:prstGeom prst="rect">
            <a:avLst/>
          </a:prstGeom>
        </p:spPr>
      </p:pic>
      <p:sp>
        <p:nvSpPr>
          <p:cNvPr id="3" name="文本框 2"/>
          <p:cNvSpPr txBox="1"/>
          <p:nvPr/>
        </p:nvSpPr>
        <p:spPr>
          <a:xfrm>
            <a:off x="3060065" y="267335"/>
            <a:ext cx="3205480" cy="306705"/>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申请外网地址，并将其添加到白名单中</a:t>
            </a:r>
            <a:endParaRPr lang="zh-CN" altLang="en-US" sz="140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148580" y="2131695"/>
            <a:ext cx="2303780" cy="762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5" grpId="0"/>
      <p:bldP spid="16"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 y="0"/>
            <a:ext cx="9129103" cy="5143500"/>
          </a:xfrm>
          <a:prstGeom prst="rect">
            <a:avLst/>
          </a:prstGeom>
        </p:spPr>
      </p:pic>
      <p:pic>
        <p:nvPicPr>
          <p:cNvPr id="7" name="图片 6"/>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64950"/>
          <a:stretch>
            <a:fillRect/>
          </a:stretch>
        </p:blipFill>
        <p:spPr>
          <a:xfrm>
            <a:off x="5936776" y="0"/>
            <a:ext cx="3199775" cy="5143500"/>
          </a:xfrm>
          <a:prstGeom prst="rect">
            <a:avLst/>
          </a:prstGeom>
        </p:spPr>
      </p:pic>
      <p:sp>
        <p:nvSpPr>
          <p:cNvPr id="8" name="TextBox 7"/>
          <p:cNvSpPr txBox="1"/>
          <p:nvPr/>
        </p:nvSpPr>
        <p:spPr>
          <a:xfrm>
            <a:off x="971600" y="1995686"/>
            <a:ext cx="4824536" cy="645160"/>
          </a:xfrm>
          <a:prstGeom prst="rect">
            <a:avLst/>
          </a:prstGeom>
          <a:noFill/>
        </p:spPr>
        <p:txBody>
          <a:bodyPr wrap="square" rtlCol="0">
            <a:spAutoFit/>
          </a:bodyPr>
          <a:lstStyle/>
          <a:p>
            <a:pPr algn="ctr"/>
            <a:r>
              <a:rPr lang="en-US" altLang="zh-CN" sz="3600" b="1" spc="300" dirty="0">
                <a:solidFill>
                  <a:srgbClr val="3090D8"/>
                </a:solidFill>
                <a:latin typeface="微软雅黑" panose="020B0503020204020204" pitchFamily="34" charset="-122"/>
                <a:ea typeface="微软雅黑" panose="020B0503020204020204" pitchFamily="34" charset="-122"/>
              </a:rPr>
              <a:t>THANKS</a:t>
            </a:r>
            <a:endParaRPr lang="en-US" altLang="zh-CN" sz="3600" b="1" spc="300" dirty="0">
              <a:solidFill>
                <a:srgbClr val="3090D8"/>
              </a:solidFill>
              <a:latin typeface="微软雅黑" panose="020B0503020204020204" pitchFamily="34" charset="-122"/>
              <a:ea typeface="微软雅黑" panose="020B0503020204020204" pitchFamily="34" charset="-122"/>
            </a:endParaRPr>
          </a:p>
        </p:txBody>
      </p:sp>
      <p:sp>
        <p:nvSpPr>
          <p:cNvPr id="9" name="矩形 8"/>
          <p:cNvSpPr/>
          <p:nvPr/>
        </p:nvSpPr>
        <p:spPr>
          <a:xfrm>
            <a:off x="2438741" y="2642017"/>
            <a:ext cx="1890261" cy="338554"/>
          </a:xfrm>
          <a:prstGeom prst="rect">
            <a:avLst/>
          </a:prstGeom>
          <a:effectLst/>
        </p:spPr>
        <p:txBody>
          <a:bodyPr wrap="none">
            <a:spAutoFit/>
          </a:bodyPr>
          <a:lstStyle/>
          <a:p>
            <a:pPr algn="ctr"/>
            <a:r>
              <a:rPr lang="en-US" altLang="zh-CN" sz="1600" dirty="0">
                <a:solidFill>
                  <a:srgbClr val="3090D8"/>
                </a:solidFill>
                <a:latin typeface="微软雅黑" panose="020B0503020204020204" pitchFamily="34" charset="-122"/>
                <a:ea typeface="微软雅黑" panose="020B0503020204020204" pitchFamily="34" charset="-122"/>
              </a:rPr>
              <a:t>——</a:t>
            </a:r>
            <a:r>
              <a:rPr lang="zh-CN" altLang="en-US" sz="1600" dirty="0">
                <a:solidFill>
                  <a:srgbClr val="3090D8"/>
                </a:solidFill>
                <a:latin typeface="微软雅黑" panose="020B0503020204020204" pitchFamily="34" charset="-122"/>
                <a:ea typeface="微软雅黑" panose="020B0503020204020204" pitchFamily="34" charset="-122"/>
              </a:rPr>
              <a:t>汇报人：</a:t>
            </a:r>
            <a:r>
              <a:rPr lang="en-US" altLang="zh-CN" sz="1600" dirty="0">
                <a:solidFill>
                  <a:srgbClr val="3090D8"/>
                </a:solidFill>
                <a:latin typeface="微软雅黑" panose="020B0503020204020204" pitchFamily="34" charset="-122"/>
                <a:ea typeface="微软雅黑" panose="020B0503020204020204" pitchFamily="34" charset="-122"/>
              </a:rPr>
              <a:t>——</a:t>
            </a:r>
            <a:endParaRPr lang="zh-CN" altLang="en-US" sz="1600" dirty="0">
              <a:solidFill>
                <a:srgbClr val="3090D8"/>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8"/>
                                        </p:tgtEl>
                                      </p:cBhvr>
                                    </p:animEffect>
                                  </p:childTnLst>
                                </p:cTn>
                              </p:par>
                            </p:childTnLst>
                          </p:cTn>
                        </p:par>
                        <p:par>
                          <p:cTn id="18" fill="hold">
                            <p:stCondLst>
                              <p:cond delay="1750"/>
                            </p:stCondLst>
                            <p:childTnLst>
                              <p:par>
                                <p:cTn id="19" presetID="47"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5516880" cy="39878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什么是云计算？什么是大数据？两者有何关系？</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203145" y="1499897"/>
            <a:ext cx="1850186" cy="1015663"/>
          </a:xfrm>
          <a:prstGeom prst="rect">
            <a:avLst/>
          </a:prstGeom>
          <a:noFill/>
        </p:spPr>
        <p:txBody>
          <a:bodyPr wrap="none" rtlCol="0">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70%</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890777" y="2736227"/>
            <a:ext cx="1293944" cy="707886"/>
          </a:xfrm>
          <a:prstGeom prst="rect">
            <a:avLst/>
          </a:prstGeom>
          <a:noFill/>
        </p:spPr>
        <p:txBody>
          <a:bodyPr wrap="non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30%</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716016" y="854397"/>
            <a:ext cx="4053587" cy="3763659"/>
          </a:xfrm>
          <a:prstGeom prst="rect">
            <a:avLst/>
          </a:prstGeom>
          <a:noFill/>
        </p:spPr>
        <p:txBody>
          <a:bodyPr wrap="square" rtlCol="0">
            <a:spAutoFit/>
          </a:bodyPr>
          <a:lstStyle/>
          <a:p>
            <a:pPr>
              <a:lnSpc>
                <a:spcPts val="2400"/>
              </a:lnSpc>
            </a:pPr>
            <a:r>
              <a:rPr lang="zh-CN" altLang="en-US" dirty="0">
                <a:latin typeface="微软雅黑" panose="020B0503020204020204" pitchFamily="34" charset="-122"/>
                <a:ea typeface="微软雅黑" panose="020B0503020204020204" pitchFamily="34" charset="-122"/>
              </a:rPr>
              <a:t>云计算的关键词在于“整合”，整合后</a:t>
            </a:r>
            <a:r>
              <a:rPr lang="zh-CN" altLang="en-US" dirty="0">
                <a:latin typeface="微软雅黑" panose="020B0503020204020204" pitchFamily="34" charset="-122"/>
                <a:ea typeface="微软雅黑" panose="020B0503020204020204" pitchFamily="34" charset="-122"/>
                <a:sym typeface="+mn-ea"/>
              </a:rPr>
              <a:t>调度分配给用户，从而解决用户因为存储计算资源不足所带来的问题。</a:t>
            </a:r>
            <a:endParaRPr lang="zh-CN" altLang="en-US" dirty="0">
              <a:latin typeface="微软雅黑" panose="020B0503020204020204" pitchFamily="34" charset="-122"/>
              <a:ea typeface="微软雅黑" panose="020B0503020204020204" pitchFamily="34" charset="-122"/>
            </a:endParaRPr>
          </a:p>
          <a:p>
            <a:pPr>
              <a:lnSpc>
                <a:spcPts val="2400"/>
              </a:lnSpc>
            </a:pPr>
            <a:endParaRPr lang="zh-CN" altLang="en-US" dirty="0">
              <a:latin typeface="微软雅黑" panose="020B0503020204020204" pitchFamily="34" charset="-122"/>
              <a:ea typeface="微软雅黑" panose="020B0503020204020204" pitchFamily="34" charset="-122"/>
            </a:endParaRPr>
          </a:p>
          <a:p>
            <a:pPr>
              <a:lnSpc>
                <a:spcPts val="2400"/>
              </a:lnSpc>
            </a:pPr>
            <a:r>
              <a:rPr lang="zh-CN" altLang="en-US" dirty="0">
                <a:latin typeface="微软雅黑" panose="020B0503020204020204" pitchFamily="34" charset="-122"/>
                <a:ea typeface="微软雅黑" panose="020B0503020204020204" pitchFamily="34" charset="-122"/>
              </a:rPr>
              <a:t>大数据正是因为数据的爆发式增长带来的一个新的课题内容。</a:t>
            </a:r>
            <a:endParaRPr lang="zh-CN" altLang="en-US" dirty="0">
              <a:latin typeface="微软雅黑" panose="020B0503020204020204" pitchFamily="34" charset="-122"/>
              <a:ea typeface="微软雅黑" panose="020B0503020204020204" pitchFamily="34" charset="-122"/>
            </a:endParaRPr>
          </a:p>
          <a:p>
            <a:pPr>
              <a:lnSpc>
                <a:spcPts val="2400"/>
              </a:lnSpc>
            </a:pPr>
            <a:endParaRPr lang="zh-CN" altLang="en-US" dirty="0">
              <a:latin typeface="微软雅黑" panose="020B0503020204020204" pitchFamily="34" charset="-122"/>
              <a:ea typeface="微软雅黑" panose="020B0503020204020204" pitchFamily="34" charset="-122"/>
            </a:endParaRPr>
          </a:p>
          <a:p>
            <a:pPr>
              <a:lnSpc>
                <a:spcPts val="2400"/>
              </a:lnSpc>
            </a:pPr>
            <a:r>
              <a:rPr lang="zh-CN" altLang="en-US" dirty="0">
                <a:latin typeface="微软雅黑" panose="020B0503020204020204" pitchFamily="34" charset="-122"/>
                <a:ea typeface="微软雅黑" panose="020B0503020204020204" pitchFamily="34" charset="-122"/>
              </a:rPr>
              <a:t>他俩之间的关系你可以这样来理解，云计算技术就是一个容器，大数据正是存放在这个容器中的水，大数据是要依靠云计算技术来进行存储和计算的。</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233045" y="1263015"/>
            <a:ext cx="4097655" cy="2785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198880" cy="39878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产品概述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203145" y="1499897"/>
            <a:ext cx="1850186" cy="1015663"/>
          </a:xfrm>
          <a:prstGeom prst="rect">
            <a:avLst/>
          </a:prstGeom>
          <a:noFill/>
        </p:spPr>
        <p:txBody>
          <a:bodyPr wrap="none" rtlCol="0">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70%</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890777" y="2736227"/>
            <a:ext cx="1293944" cy="707886"/>
          </a:xfrm>
          <a:prstGeom prst="rect">
            <a:avLst/>
          </a:prstGeom>
          <a:noFill/>
        </p:spPr>
        <p:txBody>
          <a:bodyPr wrap="non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30%</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flipH="1">
            <a:off x="4716145" y="771525"/>
            <a:ext cx="3756660" cy="4183380"/>
          </a:xfrm>
          <a:prstGeom prst="rect">
            <a:avLst/>
          </a:prstGeom>
          <a:effectLst/>
        </p:spPr>
        <p:txBody>
          <a:bodyPr wrap="square" lIns="121893" tIns="60946" rIns="121893" bIns="60946">
            <a:spAutoFit/>
          </a:bodyPr>
          <a:lstStyle/>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阿里云关系型数据库</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 Relational Database Service，简称RDS )是一种稳定可靠、可弹性伸缩的在线数据库 服务。基于飞天分布式系统和高性能存储，RDS支持MySQL、SQL Server、PostgreSQL 和PPAS (Postgre Plus Advanced server，一种高度兼容Oracle的数据库)引擎,并且提供了容灾、备份、恢复、监 控、迁移等方面的全套解决方案 ，彻底解决数据库运维的烦恼。</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519430" y="1289050"/>
            <a:ext cx="3653155" cy="2706370"/>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9" grpId="0"/>
      <p:bldP spid="10" grpId="0"/>
      <p:bldP spid="11" grpId="0" bldLvl="0" animBg="1"/>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2238375" cy="398780"/>
          </a:xfrm>
          <a:prstGeom prst="rect">
            <a:avLst/>
          </a:prstGeom>
          <a:noFill/>
        </p:spPr>
        <p:txBody>
          <a:bodyPr wrap="none" rtlCol="0">
            <a:spAutoFit/>
          </a:body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RDS</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用户需要什么</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六边形 6"/>
          <p:cNvSpPr/>
          <p:nvPr/>
        </p:nvSpPr>
        <p:spPr>
          <a:xfrm rot="16200000">
            <a:off x="588106" y="1371067"/>
            <a:ext cx="797366" cy="750462"/>
          </a:xfrm>
          <a:prstGeom prst="hexagon">
            <a:avLst/>
          </a:prstGeom>
          <a:solidFill>
            <a:srgbClr val="3090D8"/>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TextBox 7"/>
          <p:cNvSpPr txBox="1"/>
          <p:nvPr/>
        </p:nvSpPr>
        <p:spPr>
          <a:xfrm>
            <a:off x="667794" y="1482921"/>
            <a:ext cx="665567"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bwMode="auto">
          <a:xfrm>
            <a:off x="1475655" y="1856950"/>
            <a:ext cx="2952328" cy="922020"/>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单区高可用</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多区分级容灾机制</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全局数据备份</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1475654" y="1510292"/>
            <a:ext cx="2020887" cy="368300"/>
          </a:xfrm>
          <a:prstGeom prst="rect">
            <a:avLst/>
          </a:prstGeom>
        </p:spPr>
        <p:txBody>
          <a:bodyPr>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高可靠性</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六边形 10"/>
          <p:cNvSpPr/>
          <p:nvPr/>
        </p:nvSpPr>
        <p:spPr>
          <a:xfrm rot="16200000">
            <a:off x="588105" y="3176546"/>
            <a:ext cx="797366" cy="750462"/>
          </a:xfrm>
          <a:prstGeom prst="hexagon">
            <a:avLst/>
          </a:prstGeom>
          <a:solidFill>
            <a:srgbClr val="3090D8"/>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TextBox 11"/>
          <p:cNvSpPr txBox="1"/>
          <p:nvPr/>
        </p:nvSpPr>
        <p:spPr>
          <a:xfrm>
            <a:off x="667793" y="3288400"/>
            <a:ext cx="665567"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bwMode="auto">
          <a:xfrm>
            <a:off x="1475654" y="3662429"/>
            <a:ext cx="2952328" cy="368300"/>
          </a:xfrm>
          <a:prstGeom prst="rect">
            <a:avLst/>
          </a:prstGeom>
          <a:noFill/>
        </p:spPr>
        <p:txBody>
          <a:bodyPr wrap="square">
            <a:spAutoFit/>
          </a:bodyPr>
          <a:lstStyle/>
          <a:p>
            <a:pPr>
              <a:lnSpc>
                <a:spcPct val="150000"/>
              </a:lnSpc>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VPC,CDFW,SSL</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加密支持</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bwMode="auto">
          <a:xfrm>
            <a:off x="1475653" y="3315771"/>
            <a:ext cx="2020887" cy="368300"/>
          </a:xfrm>
          <a:prstGeom prst="rect">
            <a:avLst/>
          </a:prstGeom>
        </p:spPr>
        <p:txBody>
          <a:bodyPr>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安全</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六边形 14"/>
          <p:cNvSpPr/>
          <p:nvPr/>
        </p:nvSpPr>
        <p:spPr>
          <a:xfrm rot="16200000">
            <a:off x="4764571" y="1376347"/>
            <a:ext cx="797366" cy="750462"/>
          </a:xfrm>
          <a:prstGeom prst="hexagon">
            <a:avLst/>
          </a:prstGeom>
          <a:solidFill>
            <a:srgbClr val="3090D8"/>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6" name="TextBox 15"/>
          <p:cNvSpPr txBox="1"/>
          <p:nvPr/>
        </p:nvSpPr>
        <p:spPr>
          <a:xfrm>
            <a:off x="4844259" y="1488201"/>
            <a:ext cx="665567"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7" name="TextBox 16"/>
          <p:cNvSpPr txBox="1"/>
          <p:nvPr/>
        </p:nvSpPr>
        <p:spPr bwMode="auto">
          <a:xfrm>
            <a:off x="5652120" y="1862230"/>
            <a:ext cx="2952328" cy="645160"/>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轻松扩展计算和存储资源</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多个只读实例支持</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5652119" y="1515572"/>
            <a:ext cx="2020887" cy="368300"/>
          </a:xfrm>
          <a:prstGeom prst="rect">
            <a:avLst/>
          </a:prstGeom>
        </p:spPr>
        <p:txBody>
          <a:bodyPr>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扩展性</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9" name="六边形 18"/>
          <p:cNvSpPr/>
          <p:nvPr/>
        </p:nvSpPr>
        <p:spPr>
          <a:xfrm rot="16200000">
            <a:off x="4764570" y="3181826"/>
            <a:ext cx="797366" cy="750462"/>
          </a:xfrm>
          <a:prstGeom prst="hexagon">
            <a:avLst/>
          </a:prstGeom>
          <a:solidFill>
            <a:srgbClr val="3090D8"/>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0" name="TextBox 19"/>
          <p:cNvSpPr txBox="1"/>
          <p:nvPr/>
        </p:nvSpPr>
        <p:spPr>
          <a:xfrm>
            <a:off x="4844258" y="3293680"/>
            <a:ext cx="665567"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04</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1" name="TextBox 20"/>
          <p:cNvSpPr txBox="1"/>
          <p:nvPr/>
        </p:nvSpPr>
        <p:spPr bwMode="auto">
          <a:xfrm>
            <a:off x="5652119" y="3667709"/>
            <a:ext cx="2952328" cy="368300"/>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灵活的付费模式多种资源套餐</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5652118" y="3321051"/>
            <a:ext cx="2020887" cy="368300"/>
          </a:xfrm>
          <a:prstGeom prst="rect">
            <a:avLst/>
          </a:prstGeom>
        </p:spPr>
        <p:txBody>
          <a:bodyPr>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成本</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0-#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childTnLst>
                          </p:cTn>
                        </p:par>
                        <p:par>
                          <p:cTn id="43" fill="hold">
                            <p:stCondLst>
                              <p:cond delay="3000"/>
                            </p:stCondLst>
                            <p:childTnLst>
                              <p:par>
                                <p:cTn id="44" presetID="42"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childTnLst>
                          </p:cTn>
                        </p:par>
                        <p:par>
                          <p:cTn id="54" fill="hold">
                            <p:stCondLst>
                              <p:cond delay="4000"/>
                            </p:stCondLst>
                            <p:childTnLst>
                              <p:par>
                                <p:cTn id="55" presetID="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0-#ppt_w/2"/>
                                          </p:val>
                                        </p:tav>
                                        <p:tav tm="100000">
                                          <p:val>
                                            <p:strVal val="#ppt_x"/>
                                          </p:val>
                                        </p:tav>
                                      </p:tavLst>
                                    </p:anim>
                                    <p:anim calcmode="lin" valueType="num">
                                      <p:cBhvr additive="base">
                                        <p:cTn id="58" dur="500" fill="hold"/>
                                        <p:tgtEl>
                                          <p:spTgt spid="12"/>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0-#ppt_w/2"/>
                                          </p:val>
                                        </p:tav>
                                        <p:tav tm="100000">
                                          <p:val>
                                            <p:strVal val="#ppt_x"/>
                                          </p:val>
                                        </p:tav>
                                      </p:tavLst>
                                    </p:anim>
                                    <p:anim calcmode="lin" valueType="num">
                                      <p:cBhvr additive="base">
                                        <p:cTn id="62" dur="500" fill="hold"/>
                                        <p:tgtEl>
                                          <p:spTgt spid="11"/>
                                        </p:tgtEl>
                                        <p:attrNameLst>
                                          <p:attrName>ppt_y</p:attrName>
                                        </p:attrNameLst>
                                      </p:cBhvr>
                                      <p:tavLst>
                                        <p:tav tm="0">
                                          <p:val>
                                            <p:strVal val="#ppt_y"/>
                                          </p:val>
                                        </p:tav>
                                        <p:tav tm="100000">
                                          <p:val>
                                            <p:strVal val="#ppt_y"/>
                                          </p:val>
                                        </p:tav>
                                      </p:tavLst>
                                    </p:anim>
                                  </p:childTnLst>
                                </p:cTn>
                              </p:par>
                            </p:childTnLst>
                          </p:cTn>
                        </p:par>
                        <p:par>
                          <p:cTn id="63" fill="hold">
                            <p:stCondLst>
                              <p:cond delay="4500"/>
                            </p:stCondLst>
                            <p:childTnLst>
                              <p:par>
                                <p:cTn id="64" presetID="42" presetClass="entr" presetSubtype="0"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childTnLst>
                          </p:cTn>
                        </p:par>
                        <p:par>
                          <p:cTn id="74" fill="hold">
                            <p:stCondLst>
                              <p:cond delay="5500"/>
                            </p:stCondLst>
                            <p:childTnLst>
                              <p:par>
                                <p:cTn id="75" presetID="2" presetClass="entr" presetSubtype="8"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0-#ppt_w/2"/>
                                          </p:val>
                                        </p:tav>
                                        <p:tav tm="100000">
                                          <p:val>
                                            <p:strVal val="#ppt_x"/>
                                          </p:val>
                                        </p:tav>
                                      </p:tavLst>
                                    </p:anim>
                                    <p:anim calcmode="lin" valueType="num">
                                      <p:cBhvr additive="base">
                                        <p:cTn id="78" dur="500" fill="hold"/>
                                        <p:tgtEl>
                                          <p:spTgt spid="20"/>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0-#ppt_w/2"/>
                                          </p:val>
                                        </p:tav>
                                        <p:tav tm="100000">
                                          <p:val>
                                            <p:strVal val="#ppt_x"/>
                                          </p:val>
                                        </p:tav>
                                      </p:tavLst>
                                    </p:anim>
                                    <p:anim calcmode="lin" valueType="num">
                                      <p:cBhvr additive="base">
                                        <p:cTn id="82" dur="500" fill="hold"/>
                                        <p:tgtEl>
                                          <p:spTgt spid="19"/>
                                        </p:tgtEl>
                                        <p:attrNameLst>
                                          <p:attrName>ppt_y</p:attrName>
                                        </p:attrNameLst>
                                      </p:cBhvr>
                                      <p:tavLst>
                                        <p:tav tm="0">
                                          <p:val>
                                            <p:strVal val="#ppt_y"/>
                                          </p:val>
                                        </p:tav>
                                        <p:tav tm="100000">
                                          <p:val>
                                            <p:strVal val="#ppt_y"/>
                                          </p:val>
                                        </p:tav>
                                      </p:tavLst>
                                    </p:anim>
                                  </p:childTnLst>
                                </p:cTn>
                              </p:par>
                            </p:childTnLst>
                          </p:cTn>
                        </p:par>
                        <p:par>
                          <p:cTn id="83" fill="hold">
                            <p:stCondLst>
                              <p:cond delay="6000"/>
                            </p:stCondLst>
                            <p:childTnLst>
                              <p:par>
                                <p:cTn id="84" presetID="42" presetClass="entr" presetSubtype="0" fill="hold" grpId="0" nodeType="after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1000"/>
                                        <p:tgtEl>
                                          <p:spTgt spid="22"/>
                                        </p:tgtEl>
                                      </p:cBhvr>
                                    </p:animEffect>
                                    <p:anim calcmode="lin" valueType="num">
                                      <p:cBhvr>
                                        <p:cTn id="87" dur="1000" fill="hold"/>
                                        <p:tgtEl>
                                          <p:spTgt spid="22"/>
                                        </p:tgtEl>
                                        <p:attrNameLst>
                                          <p:attrName>ppt_x</p:attrName>
                                        </p:attrNameLst>
                                      </p:cBhvr>
                                      <p:tavLst>
                                        <p:tav tm="0">
                                          <p:val>
                                            <p:strVal val="#ppt_x"/>
                                          </p:val>
                                        </p:tav>
                                        <p:tav tm="100000">
                                          <p:val>
                                            <p:strVal val="#ppt_x"/>
                                          </p:val>
                                        </p:tav>
                                      </p:tavLst>
                                    </p:anim>
                                    <p:anim calcmode="lin" valueType="num">
                                      <p:cBhvr>
                                        <p:cTn id="88" dur="1000" fill="hold"/>
                                        <p:tgtEl>
                                          <p:spTgt spid="22"/>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8" grpId="0"/>
      <p:bldP spid="9" grpId="0"/>
      <p:bldP spid="10" grpId="0"/>
      <p:bldP spid="11" grpId="0" bldLvl="0" animBg="1"/>
      <p:bldP spid="12" grpId="0"/>
      <p:bldP spid="13" grpId="0"/>
      <p:bldP spid="14" grpId="0"/>
      <p:bldP spid="15" grpId="0" bldLvl="0" animBg="1"/>
      <p:bldP spid="16" grpId="0"/>
      <p:bldP spid="17" grpId="0"/>
      <p:bldP spid="18" grpId="0"/>
      <p:bldP spid="19" grpId="0" bldLvl="0" animBg="1"/>
      <p:bldP spid="20" grpId="0"/>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3"/>
            <a:ext cx="1984375" cy="398780"/>
          </a:xfrm>
          <a:prstGeom prst="rect">
            <a:avLst/>
          </a:prstGeom>
          <a:noFill/>
        </p:spPr>
        <p:txBody>
          <a:bodyPr wrap="none" rtlCol="0">
            <a:spAutoFit/>
          </a:bodyPr>
          <a:lstStyle/>
          <a:p>
            <a:r>
              <a:rPr lang="zh-CN" altLang="en-US" sz="2000" b="1" dirty="0">
                <a:solidFill>
                  <a:srgbClr val="483018"/>
                </a:solidFill>
                <a:latin typeface="微软雅黑" panose="020B0503020204020204" pitchFamily="34" charset="-122"/>
                <a:ea typeface="微软雅黑" panose="020B0503020204020204" pitchFamily="34" charset="-122"/>
              </a:rPr>
              <a:t>为什么选择</a:t>
            </a:r>
            <a:r>
              <a:rPr lang="en-US" altLang="zh-CN" sz="2000" b="1" dirty="0">
                <a:solidFill>
                  <a:srgbClr val="483018"/>
                </a:solidFill>
                <a:latin typeface="微软雅黑" panose="020B0503020204020204" pitchFamily="34" charset="-122"/>
                <a:ea typeface="微软雅黑" panose="020B0503020204020204" pitchFamily="34" charset="-122"/>
              </a:rPr>
              <a:t>RDS</a:t>
            </a:r>
            <a:endParaRPr lang="en-US" altLang="zh-CN" sz="2000" b="1" dirty="0">
              <a:solidFill>
                <a:srgbClr val="483018"/>
              </a:solidFill>
              <a:latin typeface="微软雅黑" panose="020B0503020204020204" pitchFamily="34" charset="-122"/>
              <a:ea typeface="微软雅黑" panose="020B0503020204020204" pitchFamily="34" charset="-122"/>
            </a:endParaRPr>
          </a:p>
        </p:txBody>
      </p:sp>
      <p:sp>
        <p:nvSpPr>
          <p:cNvPr id="7" name="Line 34"/>
          <p:cNvSpPr>
            <a:spLocks noChangeShapeType="1"/>
          </p:cNvSpPr>
          <p:nvPr/>
        </p:nvSpPr>
        <p:spPr bwMode="auto">
          <a:xfrm rot="618245" flipV="1">
            <a:off x="4814888" y="2530945"/>
            <a:ext cx="130175" cy="1163638"/>
          </a:xfrm>
          <a:prstGeom prst="line">
            <a:avLst/>
          </a:prstGeom>
          <a:noFill/>
          <a:ln w="9525">
            <a:solidFill>
              <a:srgbClr val="3090D8"/>
            </a:solidFill>
            <a:prstDash val="dash"/>
            <a:round/>
            <a:tailEnd type="triangle" w="med" len="med"/>
          </a:ln>
        </p:spPr>
        <p:txBody>
          <a:bodyPr/>
          <a:lstStyle/>
          <a:p>
            <a:endParaRPr lang="zh-CN" altLang="en-US"/>
          </a:p>
        </p:txBody>
      </p:sp>
      <p:sp>
        <p:nvSpPr>
          <p:cNvPr id="8" name="Line 35"/>
          <p:cNvSpPr>
            <a:spLocks noChangeShapeType="1"/>
          </p:cNvSpPr>
          <p:nvPr/>
        </p:nvSpPr>
        <p:spPr bwMode="auto">
          <a:xfrm rot="618245" flipH="1" flipV="1">
            <a:off x="4068763" y="2610320"/>
            <a:ext cx="481012" cy="944563"/>
          </a:xfrm>
          <a:prstGeom prst="line">
            <a:avLst/>
          </a:prstGeom>
          <a:noFill/>
          <a:ln w="9525">
            <a:solidFill>
              <a:srgbClr val="3090D8"/>
            </a:solidFill>
            <a:prstDash val="dash"/>
            <a:round/>
            <a:tailEnd type="triangle" w="med" len="med"/>
          </a:ln>
        </p:spPr>
        <p:txBody>
          <a:bodyPr/>
          <a:lstStyle/>
          <a:p>
            <a:endParaRPr lang="zh-CN" altLang="en-US"/>
          </a:p>
        </p:txBody>
      </p:sp>
      <p:sp>
        <p:nvSpPr>
          <p:cNvPr id="9" name="Line 36"/>
          <p:cNvSpPr>
            <a:spLocks noChangeShapeType="1"/>
          </p:cNvSpPr>
          <p:nvPr/>
        </p:nvSpPr>
        <p:spPr bwMode="auto">
          <a:xfrm rot="618245" flipH="1" flipV="1">
            <a:off x="3128963" y="3086570"/>
            <a:ext cx="1144587" cy="519113"/>
          </a:xfrm>
          <a:prstGeom prst="line">
            <a:avLst/>
          </a:prstGeom>
          <a:noFill/>
          <a:ln w="9525">
            <a:solidFill>
              <a:srgbClr val="3090D8"/>
            </a:solidFill>
            <a:prstDash val="dash"/>
            <a:round/>
            <a:tailEnd type="triangle" w="med" len="med"/>
          </a:ln>
        </p:spPr>
        <p:txBody>
          <a:bodyPr/>
          <a:lstStyle/>
          <a:p>
            <a:endParaRPr lang="zh-CN" altLang="en-US"/>
          </a:p>
        </p:txBody>
      </p:sp>
      <p:sp>
        <p:nvSpPr>
          <p:cNvPr id="10" name="Line 37"/>
          <p:cNvSpPr>
            <a:spLocks noChangeShapeType="1"/>
          </p:cNvSpPr>
          <p:nvPr/>
        </p:nvSpPr>
        <p:spPr bwMode="auto">
          <a:xfrm rot="618245" flipH="1">
            <a:off x="2232025" y="3735858"/>
            <a:ext cx="1946275" cy="26987"/>
          </a:xfrm>
          <a:prstGeom prst="line">
            <a:avLst/>
          </a:prstGeom>
          <a:noFill/>
          <a:ln w="9525">
            <a:solidFill>
              <a:srgbClr val="3090D8"/>
            </a:solidFill>
            <a:prstDash val="dash"/>
            <a:round/>
            <a:tailEnd type="triangle" w="med" len="med"/>
          </a:ln>
        </p:spPr>
        <p:txBody>
          <a:bodyPr/>
          <a:lstStyle/>
          <a:p>
            <a:endParaRPr lang="zh-CN" altLang="en-US"/>
          </a:p>
        </p:txBody>
      </p:sp>
      <p:sp>
        <p:nvSpPr>
          <p:cNvPr id="11" name="Line 38"/>
          <p:cNvSpPr>
            <a:spLocks noChangeShapeType="1"/>
          </p:cNvSpPr>
          <p:nvPr/>
        </p:nvSpPr>
        <p:spPr bwMode="auto">
          <a:xfrm rot="618245" flipV="1">
            <a:off x="5056188" y="2911945"/>
            <a:ext cx="736600" cy="850900"/>
          </a:xfrm>
          <a:prstGeom prst="line">
            <a:avLst/>
          </a:prstGeom>
          <a:noFill/>
          <a:ln w="9525">
            <a:solidFill>
              <a:srgbClr val="3090D8"/>
            </a:solidFill>
            <a:round/>
            <a:tailEnd type="triangle" w="med" len="med"/>
          </a:ln>
        </p:spPr>
        <p:txBody>
          <a:bodyPr/>
          <a:lstStyle/>
          <a:p>
            <a:endParaRPr lang="zh-CN" altLang="en-US"/>
          </a:p>
        </p:txBody>
      </p:sp>
      <p:sp>
        <p:nvSpPr>
          <p:cNvPr id="12" name="Line 39"/>
          <p:cNvSpPr>
            <a:spLocks noChangeShapeType="1"/>
          </p:cNvSpPr>
          <p:nvPr/>
        </p:nvSpPr>
        <p:spPr bwMode="auto">
          <a:xfrm rot="618245" flipV="1">
            <a:off x="5275263" y="3443758"/>
            <a:ext cx="1443037" cy="528637"/>
          </a:xfrm>
          <a:prstGeom prst="line">
            <a:avLst/>
          </a:prstGeom>
          <a:noFill/>
          <a:ln w="9525">
            <a:solidFill>
              <a:srgbClr val="3090D8"/>
            </a:solidFill>
            <a:prstDash val="dash"/>
            <a:round/>
            <a:tailEnd type="triangle" w="med" len="med"/>
          </a:ln>
        </p:spPr>
        <p:txBody>
          <a:bodyPr/>
          <a:lstStyle/>
          <a:p>
            <a:endParaRPr lang="zh-CN" altLang="en-US"/>
          </a:p>
        </p:txBody>
      </p:sp>
      <p:grpSp>
        <p:nvGrpSpPr>
          <p:cNvPr id="13" name="组合 12"/>
          <p:cNvGrpSpPr/>
          <p:nvPr/>
        </p:nvGrpSpPr>
        <p:grpSpPr>
          <a:xfrm>
            <a:off x="2466975" y="729929"/>
            <a:ext cx="2012950" cy="1647824"/>
            <a:chOff x="2466975" y="1627189"/>
            <a:chExt cx="2012950" cy="1647824"/>
          </a:xfrm>
        </p:grpSpPr>
        <p:sp>
          <p:nvSpPr>
            <p:cNvPr id="14" name="Oval 20"/>
            <p:cNvSpPr>
              <a:spLocks noChangeArrowheads="1"/>
            </p:cNvSpPr>
            <p:nvPr/>
          </p:nvSpPr>
          <p:spPr bwMode="auto">
            <a:xfrm>
              <a:off x="3581400" y="2379663"/>
              <a:ext cx="898525" cy="895350"/>
            </a:xfrm>
            <a:prstGeom prst="ellipse">
              <a:avLst/>
            </a:prstGeom>
            <a:solidFill>
              <a:srgbClr val="3090D8"/>
            </a:solidFill>
            <a:ln w="9525" algn="ctr">
              <a:solidFill>
                <a:srgbClr val="3090D8"/>
              </a:solidFill>
              <a:round/>
            </a:ln>
          </p:spPr>
          <p:txBody>
            <a:bodyPr wrap="none" anchor="ctr"/>
            <a:lstStyle/>
            <a:p>
              <a:pPr algn="ctr"/>
              <a:r>
                <a:rPr lang="en-US" altLang="zh-CN" sz="4000">
                  <a:solidFill>
                    <a:schemeClr val="bg1"/>
                  </a:solidFill>
                  <a:ea typeface="华文细黑" panose="02010600040101010101" pitchFamily="2" charset="-122"/>
                </a:rPr>
                <a:t>3</a:t>
              </a:r>
              <a:endParaRPr lang="en-US" altLang="zh-CN" sz="4000">
                <a:solidFill>
                  <a:schemeClr val="bg1"/>
                </a:solidFill>
                <a:ea typeface="华文细黑" panose="02010600040101010101" pitchFamily="2" charset="-122"/>
              </a:endParaRPr>
            </a:p>
          </p:txBody>
        </p:sp>
        <p:grpSp>
          <p:nvGrpSpPr>
            <p:cNvPr id="15" name="Group 57"/>
            <p:cNvGrpSpPr/>
            <p:nvPr/>
          </p:nvGrpSpPr>
          <p:grpSpPr bwMode="auto">
            <a:xfrm>
              <a:off x="2466975" y="1627189"/>
              <a:ext cx="1981200" cy="752475"/>
              <a:chOff x="1986" y="906"/>
              <a:chExt cx="1248" cy="474"/>
            </a:xfrm>
          </p:grpSpPr>
          <p:sp>
            <p:nvSpPr>
              <p:cNvPr id="16" name="Rectangle 58"/>
              <p:cNvSpPr>
                <a:spLocks noChangeArrowheads="1"/>
              </p:cNvSpPr>
              <p:nvPr/>
            </p:nvSpPr>
            <p:spPr bwMode="auto">
              <a:xfrm>
                <a:off x="1986" y="1067"/>
                <a:ext cx="1248" cy="313"/>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rPr>
                  <a:t>参数优化</a:t>
                </a:r>
                <a:endPar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spcBef>
                    <a:spcPct val="20000"/>
                  </a:spcBef>
                  <a:buClr>
                    <a:srgbClr val="E1B40C"/>
                  </a:buClr>
                  <a:buFont typeface="微软雅黑" panose="020B0503020204020204" pitchFamily="34" charset="-122"/>
                  <a:buNone/>
                </a:pPr>
                <a:r>
                  <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rPr>
                  <a:t>高端硬件投入</a:t>
                </a:r>
                <a:endPar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7" name="Rectangle 59"/>
              <p:cNvSpPr>
                <a:spLocks noChangeArrowheads="1"/>
              </p:cNvSpPr>
              <p:nvPr/>
            </p:nvSpPr>
            <p:spPr bwMode="auto">
              <a:xfrm>
                <a:off x="2132" y="906"/>
                <a:ext cx="956" cy="232"/>
              </a:xfrm>
              <a:prstGeom prst="rect">
                <a:avLst/>
              </a:prstGeom>
              <a:noFill/>
              <a:ln w="9525">
                <a:noFill/>
                <a:miter lim="800000"/>
              </a:ln>
            </p:spPr>
            <p:txBody>
              <a:bodyPr>
                <a:spAutoFit/>
              </a:bodyPr>
              <a:lstStyle/>
              <a:p>
                <a:pPr algn="ct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高性能</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grpSp>
        <p:nvGrpSpPr>
          <p:cNvPr id="18" name="组合 17"/>
          <p:cNvGrpSpPr/>
          <p:nvPr/>
        </p:nvGrpSpPr>
        <p:grpSpPr>
          <a:xfrm>
            <a:off x="4232276" y="626582"/>
            <a:ext cx="2046288" cy="1789111"/>
            <a:chOff x="4248151" y="1524002"/>
            <a:chExt cx="2046288" cy="1789111"/>
          </a:xfrm>
        </p:grpSpPr>
        <p:sp>
          <p:nvSpPr>
            <p:cNvPr id="19" name="Oval 25"/>
            <p:cNvSpPr>
              <a:spLocks noChangeArrowheads="1"/>
            </p:cNvSpPr>
            <p:nvPr/>
          </p:nvSpPr>
          <p:spPr bwMode="auto">
            <a:xfrm>
              <a:off x="4857750" y="2417763"/>
              <a:ext cx="898525" cy="895350"/>
            </a:xfrm>
            <a:prstGeom prst="ellipse">
              <a:avLst/>
            </a:prstGeom>
            <a:solidFill>
              <a:srgbClr val="3090D8"/>
            </a:solidFill>
            <a:ln w="9525" algn="ctr">
              <a:solidFill>
                <a:srgbClr val="3090D8"/>
              </a:solidFill>
              <a:round/>
            </a:ln>
          </p:spPr>
          <p:txBody>
            <a:bodyPr wrap="none" anchor="ctr"/>
            <a:lstStyle/>
            <a:p>
              <a:pPr algn="ctr"/>
              <a:r>
                <a:rPr lang="en-US" altLang="zh-CN" sz="4000">
                  <a:solidFill>
                    <a:schemeClr val="bg1"/>
                  </a:solidFill>
                  <a:ea typeface="华文细黑" panose="02010600040101010101" pitchFamily="2" charset="-122"/>
                </a:rPr>
                <a:t>4</a:t>
              </a:r>
              <a:endParaRPr lang="en-US" altLang="zh-CN" sz="4000">
                <a:solidFill>
                  <a:schemeClr val="bg1"/>
                </a:solidFill>
                <a:ea typeface="华文细黑" panose="02010600040101010101" pitchFamily="2" charset="-122"/>
              </a:endParaRPr>
            </a:p>
          </p:txBody>
        </p:sp>
        <p:grpSp>
          <p:nvGrpSpPr>
            <p:cNvPr id="20" name="Group 60"/>
            <p:cNvGrpSpPr/>
            <p:nvPr/>
          </p:nvGrpSpPr>
          <p:grpSpPr bwMode="auto">
            <a:xfrm>
              <a:off x="4248151" y="1524002"/>
              <a:ext cx="2046288" cy="752475"/>
              <a:chOff x="2052" y="841"/>
              <a:chExt cx="1289" cy="474"/>
            </a:xfrm>
          </p:grpSpPr>
          <p:sp>
            <p:nvSpPr>
              <p:cNvPr id="21" name="Rectangle 61"/>
              <p:cNvSpPr>
                <a:spLocks noChangeArrowheads="1"/>
              </p:cNvSpPr>
              <p:nvPr/>
            </p:nvSpPr>
            <p:spPr bwMode="auto">
              <a:xfrm>
                <a:off x="2093" y="1002"/>
                <a:ext cx="1248" cy="313"/>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rPr>
                  <a:t>数据备份与恢复</a:t>
                </a:r>
                <a:endPar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spcBef>
                    <a:spcPct val="20000"/>
                  </a:spcBef>
                  <a:buClr>
                    <a:srgbClr val="E1B40C"/>
                  </a:buClr>
                  <a:buFont typeface="微软雅黑" panose="020B0503020204020204" pitchFamily="34" charset="-122"/>
                  <a:buNone/>
                </a:pPr>
                <a:r>
                  <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rPr>
                  <a:t>同城容灾</a:t>
                </a:r>
                <a:endPar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Rectangle 62"/>
              <p:cNvSpPr>
                <a:spLocks noChangeArrowheads="1"/>
              </p:cNvSpPr>
              <p:nvPr/>
            </p:nvSpPr>
            <p:spPr bwMode="auto">
              <a:xfrm>
                <a:off x="2052" y="841"/>
                <a:ext cx="1289" cy="232"/>
              </a:xfrm>
              <a:prstGeom prst="rect">
                <a:avLst/>
              </a:prstGeom>
              <a:noFill/>
              <a:ln w="9525">
                <a:noFill/>
                <a:miter lim="800000"/>
              </a:ln>
            </p:spPr>
            <p:txBody>
              <a:bodyPr wrap="square">
                <a:spAutoFit/>
              </a:bodyPr>
              <a:lstStyle/>
              <a:p>
                <a:pPr algn="ct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高可用和容灾设计</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401176" y="2406798"/>
            <a:ext cx="2595101" cy="1535435"/>
            <a:chOff x="-401176" y="3263578"/>
            <a:chExt cx="2595101" cy="1535435"/>
          </a:xfrm>
        </p:grpSpPr>
        <p:sp>
          <p:nvSpPr>
            <p:cNvPr id="24" name="Oval 5"/>
            <p:cNvSpPr>
              <a:spLocks noChangeArrowheads="1"/>
            </p:cNvSpPr>
            <p:nvPr/>
          </p:nvSpPr>
          <p:spPr bwMode="auto">
            <a:xfrm>
              <a:off x="1295400" y="3903663"/>
              <a:ext cx="898525" cy="895350"/>
            </a:xfrm>
            <a:prstGeom prst="ellipse">
              <a:avLst/>
            </a:prstGeom>
            <a:solidFill>
              <a:srgbClr val="3090D8"/>
            </a:solidFill>
            <a:ln w="9525" algn="ctr">
              <a:solidFill>
                <a:srgbClr val="3090D8"/>
              </a:solidFill>
              <a:round/>
            </a:ln>
          </p:spPr>
          <p:txBody>
            <a:bodyPr wrap="none" anchor="ctr"/>
            <a:lstStyle/>
            <a:p>
              <a:pPr algn="ctr"/>
              <a:r>
                <a:rPr lang="en-US" altLang="zh-CN" sz="4000" dirty="0">
                  <a:solidFill>
                    <a:schemeClr val="bg1"/>
                  </a:solidFill>
                  <a:ea typeface="华文细黑" panose="02010600040101010101" pitchFamily="2" charset="-122"/>
                </a:rPr>
                <a:t>1</a:t>
              </a:r>
              <a:endParaRPr lang="en-US" altLang="zh-CN" sz="4000" dirty="0">
                <a:solidFill>
                  <a:schemeClr val="bg1"/>
                </a:solidFill>
                <a:ea typeface="华文细黑" panose="02010600040101010101" pitchFamily="2" charset="-122"/>
              </a:endParaRPr>
            </a:p>
          </p:txBody>
        </p:sp>
        <p:grpSp>
          <p:nvGrpSpPr>
            <p:cNvPr id="25" name="Group 63"/>
            <p:cNvGrpSpPr/>
            <p:nvPr/>
          </p:nvGrpSpPr>
          <p:grpSpPr bwMode="auto">
            <a:xfrm>
              <a:off x="-401176" y="3263578"/>
              <a:ext cx="1981200" cy="753293"/>
              <a:chOff x="-185" y="2717"/>
              <a:chExt cx="1488" cy="566"/>
            </a:xfrm>
          </p:grpSpPr>
          <p:sp>
            <p:nvSpPr>
              <p:cNvPr id="26" name="Rectangle 64"/>
              <p:cNvSpPr>
                <a:spLocks noChangeArrowheads="1"/>
              </p:cNvSpPr>
              <p:nvPr/>
            </p:nvSpPr>
            <p:spPr bwMode="auto">
              <a:xfrm>
                <a:off x="-185" y="2909"/>
                <a:ext cx="1488" cy="374"/>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en-US" altLang="zh-CN" sz="1200" b="0" dirty="0">
                    <a:solidFill>
                      <a:schemeClr val="tx1">
                        <a:lumMod val="95000"/>
                        <a:lumOff val="5000"/>
                      </a:schemeClr>
                    </a:solidFill>
                    <a:latin typeface="微软雅黑" panose="020B0503020204020204" pitchFamily="34" charset="-122"/>
                    <a:ea typeface="微软雅黑" panose="020B0503020204020204" pitchFamily="34" charset="-122"/>
                  </a:rPr>
                  <a:t>AliSQL</a:t>
                </a:r>
                <a:endPar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endParaRPr>
              </a:p>
              <a:p>
                <a:pPr algn="r">
                  <a:spcBef>
                    <a:spcPct val="20000"/>
                  </a:spcBef>
                  <a:buClr>
                    <a:srgbClr val="E1B40C"/>
                  </a:buClr>
                  <a:buFont typeface="微软雅黑" panose="020B0503020204020204" pitchFamily="34" charset="-122"/>
                  <a:buNone/>
                </a:pPr>
                <a:r>
                  <a:rPr lang="en-US" altLang="zh-CN" sz="1200" b="0" dirty="0">
                    <a:solidFill>
                      <a:schemeClr val="tx1">
                        <a:lumMod val="95000"/>
                        <a:lumOff val="5000"/>
                      </a:schemeClr>
                    </a:solidFill>
                    <a:latin typeface="微软雅黑" panose="020B0503020204020204" pitchFamily="34" charset="-122"/>
                    <a:ea typeface="微软雅黑" panose="020B0503020204020204" pitchFamily="34" charset="-122"/>
                  </a:rPr>
                  <a:t>AliPG</a:t>
                </a:r>
                <a:endParaRPr lang="en-US" altLang="zh-CN" sz="1200" b="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7" name="Rectangle 65"/>
              <p:cNvSpPr>
                <a:spLocks noChangeArrowheads="1"/>
              </p:cNvSpPr>
              <p:nvPr/>
            </p:nvSpPr>
            <p:spPr bwMode="auto">
              <a:xfrm>
                <a:off x="163" y="2717"/>
                <a:ext cx="1140" cy="277"/>
              </a:xfrm>
              <a:prstGeom prst="rect">
                <a:avLst/>
              </a:prstGeom>
              <a:noFill/>
              <a:ln w="9525">
                <a:noFill/>
                <a:miter lim="800000"/>
              </a:ln>
            </p:spPr>
            <p:txBody>
              <a:bodyPr>
                <a:spAutoFit/>
              </a:bodyPr>
              <a:lstStyle/>
              <a:p>
                <a:pPr algn="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自研内核</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6877050" y="2427759"/>
            <a:ext cx="2114550" cy="1552574"/>
            <a:chOff x="6877050" y="3284539"/>
            <a:chExt cx="2114550" cy="1552574"/>
          </a:xfrm>
        </p:grpSpPr>
        <p:sp>
          <p:nvSpPr>
            <p:cNvPr id="29" name="Oval 30"/>
            <p:cNvSpPr>
              <a:spLocks noChangeArrowheads="1"/>
            </p:cNvSpPr>
            <p:nvPr/>
          </p:nvSpPr>
          <p:spPr bwMode="auto">
            <a:xfrm>
              <a:off x="6877050" y="3941763"/>
              <a:ext cx="898525" cy="895350"/>
            </a:xfrm>
            <a:prstGeom prst="ellipse">
              <a:avLst/>
            </a:prstGeom>
            <a:solidFill>
              <a:srgbClr val="3090D8"/>
            </a:solidFill>
            <a:ln w="9525" algn="ctr">
              <a:solidFill>
                <a:srgbClr val="3090D8"/>
              </a:solidFill>
              <a:round/>
            </a:ln>
          </p:spPr>
          <p:txBody>
            <a:bodyPr wrap="none" anchor="ctr"/>
            <a:lstStyle/>
            <a:p>
              <a:pPr algn="ctr"/>
              <a:r>
                <a:rPr lang="en-US" altLang="zh-CN" sz="4000">
                  <a:solidFill>
                    <a:schemeClr val="bg1"/>
                  </a:solidFill>
                  <a:ea typeface="华文细黑" panose="02010600040101010101" pitchFamily="2" charset="-122"/>
                </a:rPr>
                <a:t>6</a:t>
              </a:r>
              <a:endParaRPr lang="en-US" altLang="zh-CN" sz="4000">
                <a:solidFill>
                  <a:schemeClr val="bg1"/>
                </a:solidFill>
                <a:ea typeface="华文细黑" panose="02010600040101010101" pitchFamily="2" charset="-122"/>
              </a:endParaRPr>
            </a:p>
          </p:txBody>
        </p:sp>
        <p:grpSp>
          <p:nvGrpSpPr>
            <p:cNvPr id="30" name="Group 66"/>
            <p:cNvGrpSpPr/>
            <p:nvPr/>
          </p:nvGrpSpPr>
          <p:grpSpPr bwMode="auto">
            <a:xfrm>
              <a:off x="7010400" y="3284539"/>
              <a:ext cx="1981200" cy="644525"/>
              <a:chOff x="3718" y="1222"/>
              <a:chExt cx="1248" cy="406"/>
            </a:xfrm>
          </p:grpSpPr>
          <p:sp>
            <p:nvSpPr>
              <p:cNvPr id="31" name="Rectangle 67"/>
              <p:cNvSpPr>
                <a:spLocks noChangeArrowheads="1"/>
              </p:cNvSpPr>
              <p:nvPr/>
            </p:nvSpPr>
            <p:spPr bwMode="auto">
              <a:xfrm>
                <a:off x="3718" y="1265"/>
                <a:ext cx="1248" cy="174"/>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endParaRPr lang="zh-CN" altLang="en-US" sz="1200" b="0" dirty="0">
                  <a:solidFill>
                    <a:schemeClr val="tx1">
                      <a:lumMod val="95000"/>
                      <a:lumOff val="5000"/>
                    </a:schemeClr>
                  </a:solidFill>
                  <a:latin typeface="微软雅黑" panose="020B0503020204020204" pitchFamily="34" charset="-122"/>
                </a:endParaRPr>
              </a:p>
            </p:txBody>
          </p:sp>
          <p:sp>
            <p:nvSpPr>
              <p:cNvPr id="32" name="Rectangle 68"/>
              <p:cNvSpPr>
                <a:spLocks noChangeArrowheads="1"/>
              </p:cNvSpPr>
              <p:nvPr/>
            </p:nvSpPr>
            <p:spPr bwMode="auto">
              <a:xfrm>
                <a:off x="3886" y="1222"/>
                <a:ext cx="1020" cy="406"/>
              </a:xfrm>
              <a:prstGeom prst="rect">
                <a:avLst/>
              </a:prstGeom>
              <a:noFill/>
              <a:ln w="9525">
                <a:noFill/>
                <a:miter lim="800000"/>
              </a:ln>
            </p:spPr>
            <p:txBody>
              <a:bodyPr wrap="square">
                <a:spAutoFit/>
              </a:bodyPr>
              <a:lstStyle/>
              <a:p>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RDS</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与自建数据库对比优势</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grpSp>
        <p:nvGrpSpPr>
          <p:cNvPr id="33" name="组合 32"/>
          <p:cNvGrpSpPr/>
          <p:nvPr/>
        </p:nvGrpSpPr>
        <p:grpSpPr>
          <a:xfrm>
            <a:off x="514248" y="1449523"/>
            <a:ext cx="2613127" cy="1597360"/>
            <a:chOff x="514248" y="2306303"/>
            <a:chExt cx="2613127" cy="1597360"/>
          </a:xfrm>
        </p:grpSpPr>
        <p:sp>
          <p:nvSpPr>
            <p:cNvPr id="34" name="Oval 10"/>
            <p:cNvSpPr>
              <a:spLocks noChangeArrowheads="1"/>
            </p:cNvSpPr>
            <p:nvPr/>
          </p:nvSpPr>
          <p:spPr bwMode="auto">
            <a:xfrm>
              <a:off x="2228850" y="3008313"/>
              <a:ext cx="898525" cy="895350"/>
            </a:xfrm>
            <a:prstGeom prst="ellipse">
              <a:avLst/>
            </a:prstGeom>
            <a:solidFill>
              <a:srgbClr val="3090D8"/>
            </a:solidFill>
            <a:ln w="9525" algn="ctr">
              <a:solidFill>
                <a:srgbClr val="3090D8"/>
              </a:solidFill>
              <a:round/>
            </a:ln>
          </p:spPr>
          <p:txBody>
            <a:bodyPr wrap="none" anchor="ctr"/>
            <a:lstStyle/>
            <a:p>
              <a:pPr algn="ctr"/>
              <a:r>
                <a:rPr lang="en-US" altLang="zh-CN" sz="4000" dirty="0">
                  <a:solidFill>
                    <a:schemeClr val="bg1"/>
                  </a:solidFill>
                  <a:ea typeface="华文细黑" panose="02010600040101010101" pitchFamily="2" charset="-122"/>
                </a:rPr>
                <a:t>2</a:t>
              </a:r>
              <a:endParaRPr lang="en-US" altLang="zh-CN" sz="4000" dirty="0">
                <a:solidFill>
                  <a:schemeClr val="bg1"/>
                </a:solidFill>
                <a:ea typeface="华文细黑" panose="02010600040101010101" pitchFamily="2" charset="-122"/>
              </a:endParaRPr>
            </a:p>
          </p:txBody>
        </p:sp>
        <p:grpSp>
          <p:nvGrpSpPr>
            <p:cNvPr id="35" name="Group 69"/>
            <p:cNvGrpSpPr/>
            <p:nvPr/>
          </p:nvGrpSpPr>
          <p:grpSpPr bwMode="auto">
            <a:xfrm>
              <a:off x="514248" y="2306303"/>
              <a:ext cx="1981200" cy="753294"/>
              <a:chOff x="-127" y="2748"/>
              <a:chExt cx="1488" cy="566"/>
            </a:xfrm>
          </p:grpSpPr>
          <p:sp>
            <p:nvSpPr>
              <p:cNvPr id="36" name="Rectangle 70"/>
              <p:cNvSpPr>
                <a:spLocks noChangeArrowheads="1"/>
              </p:cNvSpPr>
              <p:nvPr/>
            </p:nvSpPr>
            <p:spPr bwMode="auto">
              <a:xfrm>
                <a:off x="-127" y="2940"/>
                <a:ext cx="1488" cy="374"/>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rPr>
                  <a:t>灵活计费</a:t>
                </a:r>
                <a:endPar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endParaRPr>
              </a:p>
              <a:p>
                <a:pPr algn="r">
                  <a:spcBef>
                    <a:spcPct val="20000"/>
                  </a:spcBef>
                  <a:buClr>
                    <a:srgbClr val="E1B40C"/>
                  </a:buClr>
                  <a:buFont typeface="微软雅黑" panose="020B0503020204020204" pitchFamily="34" charset="-122"/>
                  <a:buNone/>
                </a:pPr>
                <a:r>
                  <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rPr>
                  <a:t>按需变配</a:t>
                </a:r>
                <a:endPar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7" name="Rectangle 71"/>
              <p:cNvSpPr>
                <a:spLocks noChangeArrowheads="1"/>
              </p:cNvSpPr>
              <p:nvPr/>
            </p:nvSpPr>
            <p:spPr bwMode="auto">
              <a:xfrm>
                <a:off x="221" y="2748"/>
                <a:ext cx="1140" cy="277"/>
              </a:xfrm>
              <a:prstGeom prst="rect">
                <a:avLst/>
              </a:prstGeom>
              <a:noFill/>
              <a:ln w="9525">
                <a:noFill/>
                <a:miter lim="800000"/>
              </a:ln>
            </p:spPr>
            <p:txBody>
              <a:bodyPr>
                <a:spAutoFit/>
              </a:bodyPr>
              <a:lstStyle/>
              <a:p>
                <a:pPr algn="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便宜易用</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grpSp>
        <p:nvGrpSpPr>
          <p:cNvPr id="38" name="组合 37"/>
          <p:cNvGrpSpPr/>
          <p:nvPr/>
        </p:nvGrpSpPr>
        <p:grpSpPr>
          <a:xfrm>
            <a:off x="5940425" y="1237134"/>
            <a:ext cx="2289175" cy="1782761"/>
            <a:chOff x="5940425" y="2093914"/>
            <a:chExt cx="2289175" cy="1782761"/>
          </a:xfrm>
        </p:grpSpPr>
        <p:sp>
          <p:nvSpPr>
            <p:cNvPr id="39" name="Oval 15"/>
            <p:cNvSpPr>
              <a:spLocks noChangeArrowheads="1"/>
            </p:cNvSpPr>
            <p:nvPr/>
          </p:nvSpPr>
          <p:spPr bwMode="auto">
            <a:xfrm>
              <a:off x="5940425" y="2981325"/>
              <a:ext cx="898525" cy="895350"/>
            </a:xfrm>
            <a:prstGeom prst="ellipse">
              <a:avLst/>
            </a:prstGeom>
            <a:solidFill>
              <a:srgbClr val="3090D8"/>
            </a:solidFill>
            <a:ln w="9525" algn="ctr">
              <a:solidFill>
                <a:srgbClr val="3090D8"/>
              </a:solidFill>
              <a:round/>
            </a:ln>
          </p:spPr>
          <p:txBody>
            <a:bodyPr wrap="none" anchor="ctr"/>
            <a:lstStyle/>
            <a:p>
              <a:pPr algn="ctr"/>
              <a:r>
                <a:rPr lang="en-US" altLang="zh-CN" sz="4000">
                  <a:solidFill>
                    <a:schemeClr val="bg1"/>
                  </a:solidFill>
                </a:rPr>
                <a:t>5</a:t>
              </a:r>
              <a:endParaRPr lang="en-US" altLang="zh-CN" sz="4000">
                <a:solidFill>
                  <a:schemeClr val="bg1"/>
                </a:solidFill>
              </a:endParaRPr>
            </a:p>
          </p:txBody>
        </p:sp>
        <p:grpSp>
          <p:nvGrpSpPr>
            <p:cNvPr id="40" name="Group 72"/>
            <p:cNvGrpSpPr/>
            <p:nvPr/>
          </p:nvGrpSpPr>
          <p:grpSpPr bwMode="auto">
            <a:xfrm>
              <a:off x="6248400" y="2093914"/>
              <a:ext cx="1981200" cy="752475"/>
              <a:chOff x="3718" y="1104"/>
              <a:chExt cx="1248" cy="474"/>
            </a:xfrm>
          </p:grpSpPr>
          <p:sp>
            <p:nvSpPr>
              <p:cNvPr id="41" name="Rectangle 73"/>
              <p:cNvSpPr>
                <a:spLocks noChangeArrowheads="1"/>
              </p:cNvSpPr>
              <p:nvPr/>
            </p:nvSpPr>
            <p:spPr bwMode="auto">
              <a:xfrm>
                <a:off x="3718" y="1265"/>
                <a:ext cx="1248" cy="313"/>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防</a:t>
                </a:r>
                <a:r>
                  <a:rPr lang="en-US" altLang="zh-CN" sz="1200" b="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DDos</a:t>
                </a:r>
                <a:r>
                  <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攻击</a:t>
                </a:r>
                <a:endPar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20000"/>
                  </a:spcBef>
                  <a:buClr>
                    <a:srgbClr val="E1B40C"/>
                  </a:buClr>
                  <a:buFont typeface="微软雅黑" panose="020B0503020204020204" pitchFamily="34" charset="-122"/>
                  <a:buNone/>
                </a:pPr>
                <a:r>
                  <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访问控制策略</a:t>
                </a:r>
                <a:endParaRPr lang="zh-CN" altLang="en-US" sz="1200" b="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Rectangle 74"/>
              <p:cNvSpPr>
                <a:spLocks noChangeArrowheads="1"/>
              </p:cNvSpPr>
              <p:nvPr/>
            </p:nvSpPr>
            <p:spPr bwMode="auto">
              <a:xfrm>
                <a:off x="3718" y="1104"/>
                <a:ext cx="956" cy="232"/>
              </a:xfrm>
              <a:prstGeom prst="rect">
                <a:avLst/>
              </a:prstGeom>
              <a:noFill/>
              <a:ln w="9525">
                <a:noFill/>
                <a:miter lim="800000"/>
              </a:ln>
            </p:spPr>
            <p:txBody>
              <a:bodyPr>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高安全性</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sp>
        <p:nvSpPr>
          <p:cNvPr id="43" name="Oval 44"/>
          <p:cNvSpPr>
            <a:spLocks noChangeArrowheads="1"/>
          </p:cNvSpPr>
          <p:nvPr/>
        </p:nvSpPr>
        <p:spPr bwMode="gray">
          <a:xfrm>
            <a:off x="3841753" y="3508847"/>
            <a:ext cx="1460501" cy="1443038"/>
          </a:xfrm>
          <a:prstGeom prst="ellipse">
            <a:avLst/>
          </a:prstGeom>
          <a:solidFill>
            <a:srgbClr val="3090D8"/>
          </a:solidFill>
          <a:ln w="9525" algn="ctr">
            <a:solidFill>
              <a:srgbClr val="3090D8"/>
            </a:solidFill>
            <a:round/>
          </a:ln>
          <a:effectLst/>
        </p:spPr>
        <p:txBody>
          <a:bodyPr wrap="none" anchor="ctr"/>
          <a:lstStyle/>
          <a:p>
            <a:pPr algn="ct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childTnLst>
                          </p:cTn>
                        </p:par>
                        <p:par>
                          <p:cTn id="20" fill="hold">
                            <p:stCondLst>
                              <p:cond delay="1500"/>
                            </p:stCondLst>
                            <p:childTnLst>
                              <p:par>
                                <p:cTn id="21" presetID="2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childTnLst>
                                </p:cTn>
                              </p:par>
                            </p:childTnLst>
                          </p:cTn>
                        </p:par>
                        <p:par>
                          <p:cTn id="25" fill="hold">
                            <p:stCondLst>
                              <p:cond delay="2000"/>
                            </p:stCondLst>
                            <p:childTnLst>
                              <p:par>
                                <p:cTn id="26" presetID="3" presetClass="entr" presetSubtype="1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500"/>
                                        <p:tgtEl>
                                          <p:spTgt spid="23"/>
                                        </p:tgtEl>
                                      </p:cBhvr>
                                    </p:animEffect>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3" presetClass="entr" presetSubtype="1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linds(horizontal)">
                                      <p:cBhvr>
                                        <p:cTn id="37" dur="500"/>
                                        <p:tgtEl>
                                          <p:spTgt spid="33"/>
                                        </p:tgtEl>
                                      </p:cBhvr>
                                    </p:animEffect>
                                  </p:childTnLst>
                                </p:cTn>
                              </p:par>
                            </p:childTnLst>
                          </p:cTn>
                        </p:par>
                        <p:par>
                          <p:cTn id="38" fill="hold">
                            <p:stCondLst>
                              <p:cond delay="3500"/>
                            </p:stCondLst>
                            <p:childTnLst>
                              <p:par>
                                <p:cTn id="39" presetID="23" presetClass="entr" presetSubtype="16"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par>
                          <p:cTn id="43" fill="hold">
                            <p:stCondLst>
                              <p:cond delay="4000"/>
                            </p:stCondLst>
                            <p:childTnLst>
                              <p:par>
                                <p:cTn id="44" presetID="3" presetClass="entr" presetSubtype="1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linds(horizontal)">
                                      <p:cBhvr>
                                        <p:cTn id="46" dur="500"/>
                                        <p:tgtEl>
                                          <p:spTgt spid="13"/>
                                        </p:tgtEl>
                                      </p:cBhvr>
                                    </p:animEffect>
                                  </p:childTnLst>
                                </p:cTn>
                              </p:par>
                            </p:childTnLst>
                          </p:cTn>
                        </p:par>
                        <p:par>
                          <p:cTn id="47" fill="hold">
                            <p:stCondLst>
                              <p:cond delay="4500"/>
                            </p:stCondLst>
                            <p:childTnLst>
                              <p:par>
                                <p:cTn id="48" presetID="23" presetClass="entr" presetSubtype="16"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childTnLst>
                                </p:cTn>
                              </p:par>
                            </p:childTnLst>
                          </p:cTn>
                        </p:par>
                        <p:par>
                          <p:cTn id="52" fill="hold">
                            <p:stCondLst>
                              <p:cond delay="5000"/>
                            </p:stCondLst>
                            <p:childTnLst>
                              <p:par>
                                <p:cTn id="53" presetID="3" presetClass="entr" presetSubtype="1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childTnLst>
                          </p:cTn>
                        </p:par>
                        <p:par>
                          <p:cTn id="56" fill="hold">
                            <p:stCondLst>
                              <p:cond delay="5500"/>
                            </p:stCondLst>
                            <p:childTnLst>
                              <p:par>
                                <p:cTn id="57" presetID="23" presetClass="entr" presetSubtype="16"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childTnLst>
                                </p:cTn>
                              </p:par>
                            </p:childTnLst>
                          </p:cTn>
                        </p:par>
                        <p:par>
                          <p:cTn id="61" fill="hold">
                            <p:stCondLst>
                              <p:cond delay="6000"/>
                            </p:stCondLst>
                            <p:childTnLst>
                              <p:par>
                                <p:cTn id="62" presetID="3" presetClass="entr" presetSubtype="10" fill="hold" nodeType="after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blinds(horizontal)">
                                      <p:cBhvr>
                                        <p:cTn id="64" dur="500"/>
                                        <p:tgtEl>
                                          <p:spTgt spid="38"/>
                                        </p:tgtEl>
                                      </p:cBhvr>
                                    </p:animEffect>
                                  </p:childTnLst>
                                </p:cTn>
                              </p:par>
                            </p:childTnLst>
                          </p:cTn>
                        </p:par>
                        <p:par>
                          <p:cTn id="65" fill="hold">
                            <p:stCondLst>
                              <p:cond delay="6500"/>
                            </p:stCondLst>
                            <p:childTnLst>
                              <p:par>
                                <p:cTn id="66" presetID="23" presetClass="entr" presetSubtype="16" fill="hold" grpId="0" nodeType="after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p:cTn id="68" dur="500" fill="hold"/>
                                        <p:tgtEl>
                                          <p:spTgt spid="12"/>
                                        </p:tgtEl>
                                        <p:attrNameLst>
                                          <p:attrName>ppt_w</p:attrName>
                                        </p:attrNameLst>
                                      </p:cBhvr>
                                      <p:tavLst>
                                        <p:tav tm="0">
                                          <p:val>
                                            <p:fltVal val="0"/>
                                          </p:val>
                                        </p:tav>
                                        <p:tav tm="100000">
                                          <p:val>
                                            <p:strVal val="#ppt_w"/>
                                          </p:val>
                                        </p:tav>
                                      </p:tavLst>
                                    </p:anim>
                                    <p:anim calcmode="lin" valueType="num">
                                      <p:cBhvr>
                                        <p:cTn id="69" dur="500" fill="hold"/>
                                        <p:tgtEl>
                                          <p:spTgt spid="12"/>
                                        </p:tgtEl>
                                        <p:attrNameLst>
                                          <p:attrName>ppt_h</p:attrName>
                                        </p:attrNameLst>
                                      </p:cBhvr>
                                      <p:tavLst>
                                        <p:tav tm="0">
                                          <p:val>
                                            <p:fltVal val="0"/>
                                          </p:val>
                                        </p:tav>
                                        <p:tav tm="100000">
                                          <p:val>
                                            <p:strVal val="#ppt_h"/>
                                          </p:val>
                                        </p:tav>
                                      </p:tavLst>
                                    </p:anim>
                                  </p:childTnLst>
                                </p:cTn>
                              </p:par>
                            </p:childTnLst>
                          </p:cTn>
                        </p:par>
                        <p:par>
                          <p:cTn id="70" fill="hold">
                            <p:stCondLst>
                              <p:cond delay="7000"/>
                            </p:stCondLst>
                            <p:childTnLst>
                              <p:par>
                                <p:cTn id="71" presetID="3" presetClass="entr" presetSubtype="10"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blinds(horizontal)">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bldLvl="0" animBg="1"/>
      <p:bldP spid="8" grpId="0" bldLvl="0" animBg="1"/>
      <p:bldP spid="9" grpId="0" bldLvl="0" animBg="1"/>
      <p:bldP spid="10" grpId="0" bldLvl="0" animBg="1"/>
      <p:bldP spid="11" grpId="0" bldLvl="0" animBg="1"/>
      <p:bldP spid="12" grpId="0" bldLvl="0" animBg="1"/>
      <p:bldP spid="4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1851100"/>
            <a:ext cx="3203848" cy="1441301"/>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5179218" y="2067694"/>
            <a:ext cx="1672637" cy="523220"/>
          </a:xfrm>
          <a:prstGeom prst="rect">
            <a:avLst/>
          </a:prstGeom>
          <a:noFill/>
          <a:ln>
            <a:noFill/>
          </a:ln>
        </p:spPr>
        <p:txBody>
          <a:bodyPr wrap="none">
            <a:spAutoFit/>
          </a:bodyPr>
          <a:lstStyle/>
          <a:p>
            <a:pPr fontAlgn="auto">
              <a:spcBef>
                <a:spcPts val="0"/>
              </a:spcBef>
              <a:spcAft>
                <a:spcPts val="0"/>
              </a:spcAft>
              <a:defRPr/>
            </a:pPr>
            <a:r>
              <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rPr>
              <a:t>Part Two</a:t>
            </a:r>
            <a:endPar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198219" y="2643758"/>
            <a:ext cx="3046189" cy="400110"/>
          </a:xfrm>
          <a:prstGeom prst="rect">
            <a:avLst/>
          </a:prstGeom>
          <a:noFill/>
        </p:spPr>
        <p:txBody>
          <a:bodyPr wrap="square">
            <a:spAutoFit/>
          </a:bodyPr>
          <a:lstStyle/>
          <a:p>
            <a:pPr fontAlgn="auto">
              <a:spcBef>
                <a:spcPts val="0"/>
              </a:spcBef>
              <a:spcAft>
                <a:spcPts val="0"/>
              </a:spcAft>
              <a:defRPr/>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产品优势</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3417093" y="1814513"/>
            <a:ext cx="1762021" cy="1569660"/>
          </a:xfrm>
          <a:prstGeom prst="rect">
            <a:avLst/>
          </a:prstGeom>
          <a:noFill/>
          <a:ln w="9525">
            <a:noFill/>
            <a:miter lim="800000"/>
          </a:ln>
        </p:spPr>
        <p:txBody>
          <a:bodyPr wrap="none">
            <a:spAutoFit/>
          </a:bodyPr>
          <a:lstStyle/>
          <a:p>
            <a:r>
              <a:rPr lang="en-US" altLang="zh-CN" sz="9600" b="1" dirty="0">
                <a:solidFill>
                  <a:schemeClr val="tx1">
                    <a:lumMod val="95000"/>
                    <a:lumOff val="5000"/>
                  </a:schemeClr>
                </a:solidFill>
                <a:latin typeface="Kozuka Mincho Pr6N H" pitchFamily="18" charset="-128"/>
                <a:ea typeface="Kozuka Mincho Pr6N H" pitchFamily="18" charset="-128"/>
              </a:rPr>
              <a:t>02</a:t>
            </a:r>
            <a:endParaRPr lang="zh-CN" altLang="en-US" sz="9600" b="1" dirty="0">
              <a:solidFill>
                <a:schemeClr val="tx1">
                  <a:lumMod val="95000"/>
                  <a:lumOff val="5000"/>
                </a:schemeClr>
              </a:solidFill>
              <a:latin typeface="Kozuka Mincho Pr6N H" pitchFamily="18" charset="-128"/>
              <a:ea typeface="Kozuka Mincho Pr6N H" pitchFamily="18" charset="-128"/>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00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2500"/>
                            </p:stCondLst>
                            <p:childTnLst>
                              <p:par>
                                <p:cTn id="17" presetID="47"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五边形 4"/>
          <p:cNvSpPr/>
          <p:nvPr/>
        </p:nvSpPr>
        <p:spPr>
          <a:xfrm>
            <a:off x="0" y="193204"/>
            <a:ext cx="373643" cy="432048"/>
          </a:xfrm>
          <a:prstGeom prst="homePlat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417989" y="209172"/>
            <a:ext cx="2236510" cy="400110"/>
          </a:xfrm>
          <a:prstGeom prst="rect">
            <a:avLst/>
          </a:prstGeom>
          <a:noFill/>
        </p:spPr>
        <p:txBody>
          <a:bodyPr wrap="none" rtlCol="0">
            <a:spAutoFit/>
          </a:bodyPr>
          <a:lstStyle/>
          <a:p>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传统自建型数据库</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弧形 6"/>
          <p:cNvSpPr/>
          <p:nvPr/>
        </p:nvSpPr>
        <p:spPr>
          <a:xfrm>
            <a:off x="895570" y="1308216"/>
            <a:ext cx="1603547" cy="1584176"/>
          </a:xfrm>
          <a:prstGeom prst="arc">
            <a:avLst>
              <a:gd name="adj1" fmla="val 11839608"/>
              <a:gd name="adj2" fmla="val 20486289"/>
            </a:avLst>
          </a:prstGeom>
          <a:ln>
            <a:solidFill>
              <a:srgbClr val="3090D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椭圆 8"/>
          <p:cNvSpPr/>
          <p:nvPr/>
        </p:nvSpPr>
        <p:spPr>
          <a:xfrm>
            <a:off x="1791314" y="1835159"/>
            <a:ext cx="1257158" cy="1257158"/>
          </a:xfrm>
          <a:prstGeom prst="ellips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5536" y="1851670"/>
            <a:ext cx="1257158" cy="1257158"/>
          </a:xfrm>
          <a:prstGeom prst="ellips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415720" y="1851670"/>
            <a:ext cx="1257158" cy="1257158"/>
          </a:xfrm>
          <a:prstGeom prst="ellips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19942" y="1868181"/>
            <a:ext cx="1257158" cy="1257158"/>
          </a:xfrm>
          <a:prstGeom prst="ellips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弧形 12"/>
          <p:cNvSpPr/>
          <p:nvPr/>
        </p:nvSpPr>
        <p:spPr>
          <a:xfrm flipV="1">
            <a:off x="6613946" y="2100304"/>
            <a:ext cx="1603547" cy="1584176"/>
          </a:xfrm>
          <a:prstGeom prst="arc">
            <a:avLst>
              <a:gd name="adj1" fmla="val 11839608"/>
              <a:gd name="adj2" fmla="val 20731723"/>
            </a:avLst>
          </a:prstGeom>
          <a:ln>
            <a:solidFill>
              <a:srgbClr val="3090D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2" name="图片 21"/>
          <p:cNvPicPr>
            <a:picLocks noChangeAspect="1"/>
          </p:cNvPicPr>
          <p:nvPr/>
        </p:nvPicPr>
        <p:blipFill>
          <a:blip r:embed="rId1"/>
          <a:stretch>
            <a:fillRect/>
          </a:stretch>
        </p:blipFill>
        <p:spPr>
          <a:xfrm>
            <a:off x="409440" y="1861646"/>
            <a:ext cx="1220444" cy="1230671"/>
          </a:xfrm>
          <a:prstGeom prst="ellipse">
            <a:avLst/>
          </a:prstGeom>
        </p:spPr>
      </p:pic>
      <p:pic>
        <p:nvPicPr>
          <p:cNvPr id="24" name="图片 23"/>
          <p:cNvPicPr>
            <a:picLocks noChangeAspect="1"/>
          </p:cNvPicPr>
          <p:nvPr/>
        </p:nvPicPr>
        <p:blipFill>
          <a:blip r:embed="rId2"/>
          <a:stretch>
            <a:fillRect/>
          </a:stretch>
        </p:blipFill>
        <p:spPr>
          <a:xfrm>
            <a:off x="1795320" y="1835159"/>
            <a:ext cx="1288940" cy="1257158"/>
          </a:xfrm>
          <a:prstGeom prst="ellipse">
            <a:avLst/>
          </a:prstGeom>
        </p:spPr>
      </p:pic>
      <p:pic>
        <p:nvPicPr>
          <p:cNvPr id="27" name="图片 26"/>
          <p:cNvPicPr>
            <a:picLocks noChangeAspect="1"/>
          </p:cNvPicPr>
          <p:nvPr/>
        </p:nvPicPr>
        <p:blipFill>
          <a:blip r:embed="rId3"/>
          <a:stretch>
            <a:fillRect/>
          </a:stretch>
        </p:blipFill>
        <p:spPr>
          <a:xfrm>
            <a:off x="6007406" y="1868180"/>
            <a:ext cx="1282230" cy="1257159"/>
          </a:xfrm>
          <a:prstGeom prst="ellipse">
            <a:avLst/>
          </a:prstGeom>
        </p:spPr>
      </p:pic>
      <p:pic>
        <p:nvPicPr>
          <p:cNvPr id="29" name="图片 28"/>
          <p:cNvPicPr>
            <a:picLocks noChangeAspect="1"/>
          </p:cNvPicPr>
          <p:nvPr/>
        </p:nvPicPr>
        <p:blipFill>
          <a:blip r:embed="rId4"/>
          <a:stretch>
            <a:fillRect/>
          </a:stretch>
        </p:blipFill>
        <p:spPr>
          <a:xfrm>
            <a:off x="7419726" y="1868180"/>
            <a:ext cx="1257158" cy="1263246"/>
          </a:xfrm>
          <a:prstGeom prst="ellipse">
            <a:avLst/>
          </a:prstGeom>
        </p:spPr>
      </p:pic>
      <p:grpSp>
        <p:nvGrpSpPr>
          <p:cNvPr id="31" name="组合 30"/>
          <p:cNvGrpSpPr/>
          <p:nvPr/>
        </p:nvGrpSpPr>
        <p:grpSpPr>
          <a:xfrm>
            <a:off x="3308282" y="1275606"/>
            <a:ext cx="2376264" cy="2376264"/>
            <a:chOff x="3308282" y="1275606"/>
            <a:chExt cx="2376264" cy="2376264"/>
          </a:xfrm>
        </p:grpSpPr>
        <p:sp>
          <p:nvSpPr>
            <p:cNvPr id="8" name="椭圆 7"/>
            <p:cNvSpPr/>
            <p:nvPr/>
          </p:nvSpPr>
          <p:spPr>
            <a:xfrm>
              <a:off x="3308282" y="1275606"/>
              <a:ext cx="2376264" cy="2376264"/>
            </a:xfrm>
            <a:prstGeom prst="ellipse">
              <a:avLst/>
            </a:prstGeom>
            <a:solidFill>
              <a:srgbClr val="3090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409443" y="1835159"/>
              <a:ext cx="2168154" cy="1200329"/>
            </a:xfrm>
            <a:prstGeom prst="rect">
              <a:avLst/>
            </a:prstGeom>
            <a:noFill/>
          </p:spPr>
          <p:txBody>
            <a:bodyPr wrap="square" lIns="91440" tIns="45720" rIns="91440" bIns="45720">
              <a:spAutoFit/>
            </a:bodyPr>
            <a:lstStyle/>
            <a:p>
              <a:pPr algn="ctr"/>
              <a:r>
                <a:rPr lang="zh-CN" alt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传统</a:t>
              </a:r>
              <a:endParaRPr lang="zh-CN" alt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23" presetClass="entr" presetSubtype="52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 calcmode="lin" valueType="num">
                                      <p:cBhvr>
                                        <p:cTn id="19" dur="500" fill="hold"/>
                                        <p:tgtEl>
                                          <p:spTgt spid="12"/>
                                        </p:tgtEl>
                                        <p:attrNameLst>
                                          <p:attrName>ppt_x</p:attrName>
                                        </p:attrNameLst>
                                      </p:cBhvr>
                                      <p:tavLst>
                                        <p:tav tm="0">
                                          <p:val>
                                            <p:fltVal val="0.5"/>
                                          </p:val>
                                        </p:tav>
                                        <p:tav tm="100000">
                                          <p:val>
                                            <p:strVal val="#ppt_x"/>
                                          </p:val>
                                        </p:tav>
                                      </p:tavLst>
                                    </p:anim>
                                    <p:anim calcmode="lin" valueType="num">
                                      <p:cBhvr>
                                        <p:cTn id="20" dur="500" fill="hold"/>
                                        <p:tgtEl>
                                          <p:spTgt spid="12"/>
                                        </p:tgtEl>
                                        <p:attrNameLst>
                                          <p:attrName>ppt_y</p:attrName>
                                        </p:attrNameLst>
                                      </p:cBhvr>
                                      <p:tavLst>
                                        <p:tav tm="0">
                                          <p:val>
                                            <p:fltVal val="0.5"/>
                                          </p:val>
                                        </p:tav>
                                        <p:tav tm="100000">
                                          <p:val>
                                            <p:strVal val="#ppt_y"/>
                                          </p:val>
                                        </p:tav>
                                      </p:tavLst>
                                    </p:anim>
                                  </p:childTnLst>
                                </p:cTn>
                              </p:par>
                              <p:par>
                                <p:cTn id="21" presetID="23" presetClass="entr" presetSubtype="52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ppt_x</p:attrName>
                                        </p:attrNameLst>
                                      </p:cBhvr>
                                      <p:tavLst>
                                        <p:tav tm="0">
                                          <p:val>
                                            <p:fltVal val="0.5"/>
                                          </p:val>
                                        </p:tav>
                                        <p:tav tm="100000">
                                          <p:val>
                                            <p:strVal val="#ppt_x"/>
                                          </p:val>
                                        </p:tav>
                                      </p:tavLst>
                                    </p:anim>
                                    <p:anim calcmode="lin" valueType="num">
                                      <p:cBhvr>
                                        <p:cTn id="26" dur="500" fill="hold"/>
                                        <p:tgtEl>
                                          <p:spTgt spid="9"/>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23" presetClass="entr" presetSubtype="52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 calcmode="lin" valueType="num">
                                      <p:cBhvr>
                                        <p:cTn id="32" dur="500" fill="hold"/>
                                        <p:tgtEl>
                                          <p:spTgt spid="10"/>
                                        </p:tgtEl>
                                        <p:attrNameLst>
                                          <p:attrName>ppt_x</p:attrName>
                                        </p:attrNameLst>
                                      </p:cBhvr>
                                      <p:tavLst>
                                        <p:tav tm="0">
                                          <p:val>
                                            <p:fltVal val="0.5"/>
                                          </p:val>
                                        </p:tav>
                                        <p:tav tm="100000">
                                          <p:val>
                                            <p:strVal val="#ppt_x"/>
                                          </p:val>
                                        </p:tav>
                                      </p:tavLst>
                                    </p:anim>
                                    <p:anim calcmode="lin" valueType="num">
                                      <p:cBhvr>
                                        <p:cTn id="33" dur="500" fill="hold"/>
                                        <p:tgtEl>
                                          <p:spTgt spid="10"/>
                                        </p:tgtEl>
                                        <p:attrNameLst>
                                          <p:attrName>ppt_y</p:attrName>
                                        </p:attrNameLst>
                                      </p:cBhvr>
                                      <p:tavLst>
                                        <p:tav tm="0">
                                          <p:val>
                                            <p:fltVal val="0.5"/>
                                          </p:val>
                                        </p:tav>
                                        <p:tav tm="100000">
                                          <p:val>
                                            <p:strVal val="#ppt_y"/>
                                          </p:val>
                                        </p:tav>
                                      </p:tavLst>
                                    </p:anim>
                                  </p:childTnLst>
                                </p:cTn>
                              </p:par>
                              <p:par>
                                <p:cTn id="34" presetID="23" presetClass="entr" presetSubtype="52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 calcmode="lin" valueType="num">
                                      <p:cBhvr>
                                        <p:cTn id="38" dur="500" fill="hold"/>
                                        <p:tgtEl>
                                          <p:spTgt spid="11"/>
                                        </p:tgtEl>
                                        <p:attrNameLst>
                                          <p:attrName>ppt_x</p:attrName>
                                        </p:attrNameLst>
                                      </p:cBhvr>
                                      <p:tavLst>
                                        <p:tav tm="0">
                                          <p:val>
                                            <p:fltVal val="0.5"/>
                                          </p:val>
                                        </p:tav>
                                        <p:tav tm="100000">
                                          <p:val>
                                            <p:strVal val="#ppt_x"/>
                                          </p:val>
                                        </p:tav>
                                      </p:tavLst>
                                    </p:anim>
                                    <p:anim calcmode="lin" valueType="num">
                                      <p:cBhvr>
                                        <p:cTn id="39" dur="500" fill="hold"/>
                                        <p:tgtEl>
                                          <p:spTgt spid="11"/>
                                        </p:tgtEl>
                                        <p:attrNameLst>
                                          <p:attrName>ppt_y</p:attrName>
                                        </p:attrNameLst>
                                      </p:cBhvr>
                                      <p:tavLst>
                                        <p:tav tm="0">
                                          <p:val>
                                            <p:fltVal val="0.5"/>
                                          </p:val>
                                        </p:tav>
                                        <p:tav tm="100000">
                                          <p:val>
                                            <p:strVal val="#ppt_y"/>
                                          </p:val>
                                        </p:tav>
                                      </p:tavLst>
                                    </p:anim>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par>
                          <p:cTn id="48" fill="hold">
                            <p:stCondLst>
                              <p:cond delay="3000"/>
                            </p:stCondLst>
                            <p:childTnLst>
                              <p:par>
                                <p:cTn id="49" presetID="53" presetClass="entr" presetSubtype="16"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p:cTn id="69" dur="500" fill="hold"/>
                                        <p:tgtEl>
                                          <p:spTgt spid="29"/>
                                        </p:tgtEl>
                                        <p:attrNameLst>
                                          <p:attrName>ppt_w</p:attrName>
                                        </p:attrNameLst>
                                      </p:cBhvr>
                                      <p:tavLst>
                                        <p:tav tm="0">
                                          <p:val>
                                            <p:fltVal val="0"/>
                                          </p:val>
                                        </p:tav>
                                        <p:tav tm="100000">
                                          <p:val>
                                            <p:strVal val="#ppt_w"/>
                                          </p:val>
                                        </p:tav>
                                      </p:tavLst>
                                    </p:anim>
                                    <p:anim calcmode="lin" valueType="num">
                                      <p:cBhvr>
                                        <p:cTn id="70" dur="500" fill="hold"/>
                                        <p:tgtEl>
                                          <p:spTgt spid="29"/>
                                        </p:tgtEl>
                                        <p:attrNameLst>
                                          <p:attrName>ppt_h</p:attrName>
                                        </p:attrNameLst>
                                      </p:cBhvr>
                                      <p:tavLst>
                                        <p:tav tm="0">
                                          <p:val>
                                            <p:fltVal val="0"/>
                                          </p:val>
                                        </p:tav>
                                        <p:tav tm="100000">
                                          <p:val>
                                            <p:strVal val="#ppt_h"/>
                                          </p:val>
                                        </p:tav>
                                      </p:tavLst>
                                    </p:anim>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animBg="1"/>
      <p:bldP spid="10" grpId="0" animBg="1"/>
      <p:bldP spid="11" grpId="0" animBg="1"/>
      <p:bldP spid="12" grpId="0" animBg="1"/>
      <p:bldP spid="13" grpId="0" animBg="1"/>
    </p:bldLst>
  </p:timing>
</p:sld>
</file>

<file path=ppt/tags/tag1.xml><?xml version="1.0" encoding="utf-8"?>
<p:tagLst xmlns:p="http://schemas.openxmlformats.org/presentationml/2006/main">
  <p:tag name="KSO_WM_UNIT_PLACING_PICTURE_USER_VIEWPORT" val="{&quot;height&quot;:8808,&quot;width&quot;:129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2294</Words>
  <Application>WPS 演示</Application>
  <PresentationFormat>全屏显示(16:9)</PresentationFormat>
  <Paragraphs>318</Paragraphs>
  <Slides>33</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Arial</vt:lpstr>
      <vt:lpstr>宋体</vt:lpstr>
      <vt:lpstr>Wingdings</vt:lpstr>
      <vt:lpstr>微软雅黑</vt:lpstr>
      <vt:lpstr>Kozuka Mincho Pr6N H</vt:lpstr>
      <vt:lpstr>Yu Gothic</vt:lpstr>
      <vt:lpstr>华文细黑</vt:lpstr>
      <vt:lpstr>Calibri</vt:lpstr>
      <vt:lpstr>Arial Unicode MS</vt:lpstr>
      <vt:lpstr>-apple-system</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Kukukukiki</cp:lastModifiedBy>
  <cp:revision>93</cp:revision>
  <dcterms:created xsi:type="dcterms:W3CDTF">2015-01-08T06:32:00Z</dcterms:created>
  <dcterms:modified xsi:type="dcterms:W3CDTF">2021-05-28T06:17:34Z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37D662D3B04B4FE3A8B6691D5508BEDC</vt:lpwstr>
  </property>
  <property fmtid="{D5CDD505-2E9C-101B-9397-08002B2CF9AE}" pid="3" name="KSOProductBuildVer">
    <vt:lpwstr>2052-11.1.0.10495</vt:lpwstr>
  </property>
</Properties>
</file>